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67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63.xml" ContentType="application/vnd.openxmlformats-officedocument.presentationml.notesSlide+xml"/>
  <Default Extension="docx" ContentType="application/vnd.openxmlformats-officedocument.wordprocessingml.document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3.xml" ContentType="application/vnd.openxmlformats-officedocument.presentationml.notesSlide+xml"/>
  <Default Extension="png" ContentType="image/png"/>
  <Default Extension="bin" ContentType="application/vnd.openxmlformats-officedocument.oleObject"/>
  <Override PartName="/ppt/notesSlides/notesSlide68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notesSlides/notesSlide57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64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71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60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Default Extension="vml" ContentType="application/vnd.openxmlformats-officedocument.vmlDrawing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69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wmf" ContentType="image/x-wmf"/>
  <Override PartName="/ppt/notesSlides/notesSlide65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66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Default Extension="jpeg" ContentType="image/jpeg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62.xml" ContentType="application/vnd.openxmlformats-officedocument.presentationml.notesSlide+xml"/>
  <Override PartName="/ppt/slides/slide20.xml" ContentType="application/vnd.openxmlformats-officedocument.presentationml.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3"/>
  </p:notesMasterIdLst>
  <p:handoutMasterIdLst>
    <p:handoutMasterId r:id="rId74"/>
  </p:handoutMasterIdLst>
  <p:sldIdLst>
    <p:sldId id="360" r:id="rId2"/>
    <p:sldId id="533" r:id="rId3"/>
    <p:sldId id="484" r:id="rId4"/>
    <p:sldId id="485" r:id="rId5"/>
    <p:sldId id="524" r:id="rId6"/>
    <p:sldId id="486" r:id="rId7"/>
    <p:sldId id="488" r:id="rId8"/>
    <p:sldId id="489" r:id="rId9"/>
    <p:sldId id="490" r:id="rId10"/>
    <p:sldId id="491" r:id="rId11"/>
    <p:sldId id="492" r:id="rId12"/>
    <p:sldId id="493" r:id="rId13"/>
    <p:sldId id="494" r:id="rId14"/>
    <p:sldId id="496" r:id="rId15"/>
    <p:sldId id="498" r:id="rId16"/>
    <p:sldId id="497" r:id="rId17"/>
    <p:sldId id="499" r:id="rId18"/>
    <p:sldId id="500" r:id="rId19"/>
    <p:sldId id="501" r:id="rId20"/>
    <p:sldId id="502" r:id="rId21"/>
    <p:sldId id="505" r:id="rId22"/>
    <p:sldId id="507" r:id="rId23"/>
    <p:sldId id="512" r:id="rId24"/>
    <p:sldId id="513" r:id="rId25"/>
    <p:sldId id="514" r:id="rId26"/>
    <p:sldId id="526" r:id="rId27"/>
    <p:sldId id="527" r:id="rId28"/>
    <p:sldId id="515" r:id="rId29"/>
    <p:sldId id="516" r:id="rId30"/>
    <p:sldId id="517" r:id="rId31"/>
    <p:sldId id="520" r:id="rId32"/>
    <p:sldId id="442" r:id="rId33"/>
    <p:sldId id="443" r:id="rId34"/>
    <p:sldId id="444" r:id="rId35"/>
    <p:sldId id="445" r:id="rId36"/>
    <p:sldId id="446" r:id="rId37"/>
    <p:sldId id="449" r:id="rId38"/>
    <p:sldId id="447" r:id="rId39"/>
    <p:sldId id="448" r:id="rId40"/>
    <p:sldId id="450" r:id="rId41"/>
    <p:sldId id="451" r:id="rId42"/>
    <p:sldId id="452" r:id="rId43"/>
    <p:sldId id="454" r:id="rId44"/>
    <p:sldId id="455" r:id="rId45"/>
    <p:sldId id="456" r:id="rId46"/>
    <p:sldId id="457" r:id="rId47"/>
    <p:sldId id="459" r:id="rId48"/>
    <p:sldId id="460" r:id="rId49"/>
    <p:sldId id="461" r:id="rId50"/>
    <p:sldId id="462" r:id="rId51"/>
    <p:sldId id="463" r:id="rId52"/>
    <p:sldId id="464" r:id="rId53"/>
    <p:sldId id="465" r:id="rId54"/>
    <p:sldId id="466" r:id="rId55"/>
    <p:sldId id="467" r:id="rId56"/>
    <p:sldId id="468" r:id="rId57"/>
    <p:sldId id="470" r:id="rId58"/>
    <p:sldId id="472" r:id="rId59"/>
    <p:sldId id="474" r:id="rId60"/>
    <p:sldId id="476" r:id="rId61"/>
    <p:sldId id="475" r:id="rId62"/>
    <p:sldId id="473" r:id="rId63"/>
    <p:sldId id="477" r:id="rId64"/>
    <p:sldId id="478" r:id="rId65"/>
    <p:sldId id="479" r:id="rId66"/>
    <p:sldId id="480" r:id="rId67"/>
    <p:sldId id="528" r:id="rId68"/>
    <p:sldId id="531" r:id="rId69"/>
    <p:sldId id="532" r:id="rId70"/>
    <p:sldId id="482" r:id="rId71"/>
    <p:sldId id="525" r:id="rId72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srgbClr val="FF0000"/>
    </p:penClr>
  </p:showPr>
  <p:clrMru>
    <a:srgbClr val="BB1515"/>
    <a:srgbClr val="00FF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47" autoAdjust="0"/>
    <p:restoredTop sz="98848" autoAdjust="0"/>
  </p:normalViewPr>
  <p:slideViewPr>
    <p:cSldViewPr>
      <p:cViewPr>
        <p:scale>
          <a:sx n="100" d="100"/>
          <a:sy n="100" d="100"/>
        </p:scale>
        <p:origin x="-974" y="-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20"/>
    </p:cViewPr>
  </p:sorterViewPr>
  <p:notesViewPr>
    <p:cSldViewPr>
      <p:cViewPr>
        <p:scale>
          <a:sx n="100" d="100"/>
          <a:sy n="100" d="100"/>
        </p:scale>
        <p:origin x="-2352" y="802"/>
      </p:cViewPr>
      <p:guideLst>
        <p:guide orient="horz" pos="2928"/>
        <p:guide pos="2208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image" Target="../media/image16.emf"/><Relationship Id="rId4" Type="http://schemas.openxmlformats.org/officeDocument/2006/relationships/image" Target="../media/image1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EE73C7A7-450A-4BCF-AA96-1CE7C666F75B}" type="datetimeFigureOut">
              <a:rPr lang="en-US"/>
              <a:pPr>
                <a:defRPr/>
              </a:pPr>
              <a:t>11/12/2014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4014F6C7-E970-44D5-962B-37CBA7345B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3172" tIns="46586" rIns="93172" bIns="46586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3172" tIns="46586" rIns="93172" bIns="46586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fld id="{C8B67C1B-89D4-4605-97F5-00089CBABF76}" type="datetimeFigureOut">
              <a:rPr lang="en-US"/>
              <a:pPr>
                <a:defRPr/>
              </a:pPr>
              <a:t>11/12/2014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8500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2" tIns="46586" rIns="93172" bIns="46586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3172" tIns="46586" rIns="93172" bIns="46586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3172" tIns="46586" rIns="93172" bIns="46586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3172" tIns="46586" rIns="93172" bIns="46586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fld id="{3DECC62F-4AD8-43D2-9966-BE57A2BB6B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APPROPRIATE TITLE FOR YOUR SEMINAR AND YOUR SHOW LOGO GOES HERE</a:t>
            </a:r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FD83DD6-3F31-4117-BD03-5C6D6AFC6123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0360F90-B218-4C7B-A4B2-7C134D7D882C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68FD3FE-CD6E-4478-98D9-7A93B1EB0955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1F453DE-214A-4FD3-A91D-37C70A06CA3A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7BD6025-166C-490D-91B8-0E553A2CAD00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80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C53E8D-B6D8-419E-8ED1-194E7F1C69E0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1986C91-ABBF-4B12-AC5B-BB7BBA9CF3D0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0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81109C7-4248-4310-9A39-F1B9878E4819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11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5DB356F-7D4A-4E76-8A0E-2691377C4ACF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4C6F25D-507A-4624-911B-C6B645BB78CF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73D3124-8001-4BA2-821D-D26E54A5F0BB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64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7BC75DA-7F6E-49B2-82AB-1548B4FF773C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42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077CFD3-D925-4E74-B785-BF55C1204946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9EBB7E-7AA0-42C7-AB1C-1FF653A96E8C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83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6DD0500-4286-4608-BEE7-E1CB5964E82D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93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B8FE0D5-BD53-4E54-A10E-B388522017A1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03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5D2D567-5F3C-40C5-92C8-C15FFD0ACAA1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13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122ACA9-30BF-4F60-9EBC-538CE3CB81F8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13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122ACA9-30BF-4F60-9EBC-538CE3CB81F8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13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122ACA9-30BF-4F60-9EBC-538CE3CB81F8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DF99A4B-ABB3-4351-9A71-E35ECDBE5796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34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E76B637-7A27-4347-8A34-7B72EACD04F9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6EFB9C7-0C96-4F77-AFC8-B02A083FB29A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44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7784860-EC02-42CC-989A-F8F9996DDB25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64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1C5F02D-C4AF-4A9F-B91F-375F8169142B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75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1600" smtClean="0"/>
              <a:t>Whether your Sherwin Williams, a globally recognized BRAND or</a:t>
            </a:r>
          </a:p>
          <a:p>
            <a:r>
              <a:rPr lang="en-US" altLang="en-US" sz="1600" smtClean="0"/>
              <a:t>Your Generator Connection,  a locally owned Cleveland business – </a:t>
            </a:r>
          </a:p>
          <a:p>
            <a:r>
              <a:rPr lang="en-US" altLang="en-US" sz="1600" smtClean="0"/>
              <a:t>our home shows provide YOU face to face engagement </a:t>
            </a:r>
          </a:p>
          <a:p>
            <a:r>
              <a:rPr lang="en-US" altLang="en-US" sz="1600" smtClean="0"/>
              <a:t>opportunities, something that NO other advertising outlet </a:t>
            </a:r>
          </a:p>
          <a:p>
            <a:r>
              <a:rPr lang="en-US" altLang="en-US" sz="1600" smtClean="0"/>
              <a:t>provides.</a:t>
            </a:r>
          </a:p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1BFEF90-61B9-4258-80F1-BDF622F0ABFB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85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1600" smtClean="0"/>
              <a:t>Let me put this simply – if you DON’T EXHIBIT  with us – you don’t get to play.</a:t>
            </a:r>
          </a:p>
          <a:p>
            <a:endParaRPr lang="en-US" altLang="en-US" sz="1600" smtClean="0"/>
          </a:p>
          <a:p>
            <a:r>
              <a:rPr lang="en-US" altLang="en-US" sz="1600" smtClean="0"/>
              <a:t>Our audience is coming to our shows with a project in mind. They will set appointments or purchase at the SHOW. They will NOT shop with businesses who are NOT exhibiting.</a:t>
            </a:r>
          </a:p>
          <a:p>
            <a:endParaRPr lang="en-US" altLang="en-US" sz="160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14F0E29-3C6F-4F65-8A0E-96AD21609146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95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1800" smtClean="0"/>
              <a:t>Here’s a perfect example.</a:t>
            </a:r>
          </a:p>
          <a:p>
            <a:endParaRPr lang="en-US" altLang="en-US" sz="1800" smtClean="0"/>
          </a:p>
          <a:p>
            <a:r>
              <a:rPr lang="en-US" altLang="en-US" sz="1800" smtClean="0"/>
              <a:t>Total listening to radio in the 30 PPM (portable people meter) markets has declined by more than 43 since the year 2000.</a:t>
            </a:r>
          </a:p>
          <a:p>
            <a:endParaRPr lang="en-US" altLang="en-US" sz="1800" smtClean="0"/>
          </a:p>
          <a:p>
            <a:r>
              <a:rPr lang="en-US" altLang="en-US" sz="1800" smtClean="0"/>
              <a:t>The high water mark for radio listening????</a:t>
            </a:r>
          </a:p>
          <a:p>
            <a:endParaRPr lang="en-US" altLang="en-US" sz="1800" smtClean="0"/>
          </a:p>
          <a:p>
            <a:r>
              <a:rPr lang="en-US" altLang="en-US" sz="1800" smtClean="0"/>
              <a:t>Was in 1983</a:t>
            </a:r>
          </a:p>
          <a:p>
            <a:endParaRPr lang="en-US" altLang="en-US" sz="1800" smtClean="0"/>
          </a:p>
          <a:p>
            <a:r>
              <a:rPr lang="en-US" altLang="en-US" sz="1800" smtClean="0"/>
              <a:t>(along with big hair!)               </a:t>
            </a:r>
          </a:p>
          <a:p>
            <a:r>
              <a:rPr lang="en-US" altLang="en-US" sz="1800" smtClean="0"/>
              <a:t>Mark Ramsey, media strategist, 2014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91A87C7-F0CD-43E8-8D33-CF2A10F5E057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05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98E2533-6A40-4599-9254-A1D03B2E41FC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16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A7BC576-AF03-4782-890E-76F42B4F7D8A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1400" smtClean="0"/>
              <a:t>We conducted geotracking analysis using data emitted from smartphones at 12 different shows in our Fall 2013/Spring 2014 markets, INCLUDING OUR TWO CLEVELAND SHOWS.</a:t>
            </a:r>
          </a:p>
          <a:p>
            <a:endParaRPr lang="en-US" altLang="en-US" smtClean="0"/>
          </a:p>
          <a:p>
            <a:r>
              <a:rPr lang="en-US" altLang="en-US" sz="1600" smtClean="0"/>
              <a:t>SAME DEMOGRAPHICS – DIFFERENT AUDIENCES.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8D2F9-2CA0-428E-BC3C-4C5CEC76C765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36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DF10368-B85B-427C-842C-0E83404B6181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46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1275FCA-CDEA-4F6A-A8B3-48A36B5855CE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AC97B07-3921-4C46-9ED3-D874E8C6ECEA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57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7D8DB00-581D-46E4-8BBC-6AD7645D68F7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67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1600" smtClean="0"/>
              <a:t>Will Charm, President, with One Time Construction, 200 sq ft booth, first time customer in 2014 show, already booked for 2015 show!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14601A6-792D-498F-8FA5-19D27B728279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77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mtClean="0"/>
              <a:t>Mention LEAD CARDS HERE – we will put up on WEBISTES under confirmed exhibitors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2D5B583-523F-4DFC-9EC6-560751D30A53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87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178D470-794A-458D-940F-6A7426199FDB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98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E448F07-D1EF-4F24-A497-3A978C0FBD93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08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42CB091-5501-4AB4-ADC3-50B059A964E9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18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D5F46F5-50FF-40CC-9C2B-CA2687014B12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8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B70F518-BEEF-4138-B7B1-9368C5E4159F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39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F522B59-1F51-42BD-B3D5-B2A79B3FE347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49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9E44A28-E504-4462-B3E4-EE6FBDB99213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FF7C365-D359-4042-8361-A36DAAA445C5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59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C5D6260-F59E-41E1-A6ED-CBA5A44558A8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69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F2433DE-A9DF-47A6-A91D-5FD611F68F8E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80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5AF6F6-4BC0-4625-B56F-5D6087E9EAB8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1B5ED88-080D-4040-8C86-F7859096B448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53</a:t>
            </a:fld>
            <a:endParaRPr lang="en-US" smtClean="0"/>
          </a:p>
        </p:txBody>
      </p:sp>
      <p:sp>
        <p:nvSpPr>
          <p:cNvPr id="129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B4F1AF9-608C-4BC0-9588-CB10DA413820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54</a:t>
            </a:fld>
            <a:endParaRPr lang="en-US" smtClean="0"/>
          </a:p>
        </p:txBody>
      </p:sp>
      <p:sp>
        <p:nvSpPr>
          <p:cNvPr id="130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John D’Amico from the Great Garage Company – sells more than $250k just from our show alone! Simple 10x20 space – VERY neat. Room to talk to multiple people at the same time.</a:t>
            </a:r>
          </a:p>
        </p:txBody>
      </p:sp>
      <p:pic>
        <p:nvPicPr>
          <p:cNvPr id="130053" name="Picture 5" descr="\\Cledcfps\common\2014 Gr Big Pictures\Row_300\Row_300-0016.jpg"/>
          <p:cNvPicPr>
            <a:picLocks noChangeAspect="1" noChangeArrowheads="1"/>
          </p:cNvPicPr>
          <p:nvPr/>
        </p:nvPicPr>
        <p:blipFill>
          <a:blip r:embed="rId3"/>
          <a:srcRect l="7133" t="28362" r="20720" b="18080"/>
          <a:stretch>
            <a:fillRect/>
          </a:stretch>
        </p:blipFill>
        <p:spPr bwMode="auto">
          <a:xfrm>
            <a:off x="2286000" y="2057400"/>
            <a:ext cx="3122613" cy="15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10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mtClean="0"/>
              <a:t>AMERICAN NATURAL STONE </a:t>
            </a:r>
          </a:p>
          <a:p>
            <a:endParaRPr lang="en-US" altLang="en-US" smtClean="0"/>
          </a:p>
          <a:p>
            <a:r>
              <a:rPr lang="en-US" altLang="en-US" smtClean="0"/>
              <a:t>INCREASED THEIR SPACE FOR 2015 WENT FROM 200 TO 600 SQUARE FEET!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EE5F786-CB2C-47A6-927F-2C95FCDFFFB4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20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12DBBF3-3D46-43F4-A9D9-755F7B8DFC7A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E46C994-A8E6-4E3A-AA19-E71EE894846C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41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F0688E8-19F8-41BC-9798-8322453FFA14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51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CB46767-2175-4799-AD1E-66218C0C3F48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  <a:p>
            <a:r>
              <a:rPr lang="en-US" sz="1600" dirty="0" err="1" smtClean="0"/>
              <a:t>Minn</a:t>
            </a:r>
            <a:r>
              <a:rPr lang="en-US" sz="1600" dirty="0" smtClean="0"/>
              <a:t> 14</a:t>
            </a:r>
          </a:p>
          <a:p>
            <a:r>
              <a:rPr lang="en-US" sz="1600" dirty="0" smtClean="0"/>
              <a:t>34% landscape/outdoor project</a:t>
            </a:r>
          </a:p>
          <a:p>
            <a:r>
              <a:rPr lang="en-US" sz="1600" dirty="0" smtClean="0"/>
              <a:t>32% kitchen/bath remodel</a:t>
            </a:r>
          </a:p>
          <a:p>
            <a:r>
              <a:rPr lang="en-US" sz="1600" dirty="0" smtClean="0"/>
              <a:t>11% home décor/design project     </a:t>
            </a:r>
          </a:p>
          <a:p>
            <a:endParaRPr lang="en-US" sz="16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7D58704-780E-4739-AD60-A27EA888C7A3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61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79E7B5C-1740-44F6-8F19-091D90DA45C8}" type="slidenum">
              <a:rPr lang="en-US" smtClean="0"/>
              <a:pPr>
                <a:defRPr/>
              </a:pPr>
              <a:t>60</a:t>
            </a:fld>
            <a:endParaRPr lang="en-US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72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8377E27-96F8-4CEA-8F64-55D6C6D43722}" type="slidenum">
              <a:rPr lang="en-US" smtClean="0"/>
              <a:pPr>
                <a:defRPr/>
              </a:pPr>
              <a:t>61</a:t>
            </a:fld>
            <a:endParaRPr lang="en-US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82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31F346D-488E-4C68-BDCD-A0F12E330274}" type="slidenum">
              <a:rPr lang="en-US" smtClean="0"/>
              <a:pPr>
                <a:defRPr/>
              </a:pPr>
              <a:t>62</a:t>
            </a:fld>
            <a:endParaRPr lang="en-US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92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54D86FE-BC92-4F1C-B04D-7A6943821865}" type="slidenum">
              <a:rPr lang="en-US" smtClean="0"/>
              <a:pPr>
                <a:defRPr/>
              </a:pPr>
              <a:t>63</a:t>
            </a:fld>
            <a:endParaRPr lang="en-US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02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D21791D-D199-4A34-95E8-33B477D1C91B}" type="slidenum">
              <a:rPr lang="en-US" smtClean="0"/>
              <a:pPr>
                <a:defRPr/>
              </a:pPr>
              <a:t>64</a:t>
            </a:fld>
            <a:endParaRPr lang="en-US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13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7AD6627-48CE-4827-8CEE-881B6C5F06EF}" type="slidenum">
              <a:rPr lang="en-US" smtClean="0"/>
              <a:pPr>
                <a:defRPr/>
              </a:pPr>
              <a:t>65</a:t>
            </a:fld>
            <a:endParaRPr lang="en-US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2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703AB1C-9156-4275-BE39-3201C019CD08}" type="slidenum">
              <a:rPr lang="en-US" smtClean="0"/>
              <a:pPr>
                <a:defRPr/>
              </a:pPr>
              <a:t>66</a:t>
            </a:fld>
            <a:endParaRPr lang="en-US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2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703AB1C-9156-4275-BE39-3201C019CD08}" type="slidenum">
              <a:rPr lang="en-US" smtClean="0"/>
              <a:pPr>
                <a:defRPr/>
              </a:pPr>
              <a:t>67</a:t>
            </a:fld>
            <a:endParaRPr lang="en-US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2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703AB1C-9156-4275-BE39-3201C019CD08}" type="slidenum">
              <a:rPr lang="en-US" smtClean="0"/>
              <a:pPr>
                <a:defRPr/>
              </a:pPr>
              <a:t>68</a:t>
            </a:fld>
            <a:endParaRPr lang="en-US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2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703AB1C-9156-4275-BE39-3201C019CD08}" type="slidenum">
              <a:rPr lang="en-US" smtClean="0"/>
              <a:pPr>
                <a:defRPr/>
              </a:pPr>
              <a:t>69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Does this not speak to how confident we are in our shows?</a:t>
            </a:r>
          </a:p>
          <a:p>
            <a:endParaRPr lang="en-US" dirty="0" smtClean="0"/>
          </a:p>
          <a:p>
            <a:r>
              <a:rPr lang="en-US" dirty="0" smtClean="0"/>
              <a:t>Have you ever seen this before?</a:t>
            </a:r>
          </a:p>
          <a:p>
            <a:endParaRPr lang="en-US" dirty="0" smtClean="0"/>
          </a:p>
          <a:p>
            <a:r>
              <a:rPr lang="en-US" dirty="0" smtClean="0"/>
              <a:t>We do get a couple every show.</a:t>
            </a:r>
          </a:p>
          <a:p>
            <a:r>
              <a:rPr lang="en-US" dirty="0" smtClean="0"/>
              <a:t>A little old lady holding two large bags, saying she didn’t find anything she liked at the show…</a:t>
            </a:r>
          </a:p>
          <a:p>
            <a:endParaRPr lang="en-US" dirty="0" smtClean="0"/>
          </a:p>
          <a:p>
            <a:r>
              <a:rPr lang="en-US" dirty="0" smtClean="0"/>
              <a:t>Des  Moines – Staying late… Exhibitor wasn’t there to buy from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C46205F-CBA8-4663-BDC5-FF4721077A0A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64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7BC75DA-7F6E-49B2-82AB-1548B4FF773C}" type="slidenum">
              <a:rPr lang="en-US" smtClean="0"/>
              <a:pPr>
                <a:defRPr/>
              </a:pPr>
              <a:t>70</a:t>
            </a:fld>
            <a:endParaRPr lang="en-US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74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4525D57-AD5B-492D-BC50-0A3008B04D83}" type="slidenum">
              <a:rPr lang="en-US" smtClean="0"/>
              <a:pPr>
                <a:defRPr/>
              </a:pPr>
              <a:t>71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99D4E86-1D5F-4C7B-8236-0E623CB1A981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1792C94-5FE3-451A-9695-033164F0B041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C5DB57-F402-4999-802C-D24CC0F175A5}" type="datetimeFigureOut">
              <a:rPr lang="en-US"/>
              <a:pPr>
                <a:defRPr/>
              </a:pPr>
              <a:t>11/12/2014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7BCE70-92CA-43EA-9899-8C8C908192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DC76B9-917F-4B46-B152-F219528F7AA4}" type="datetimeFigureOut">
              <a:rPr lang="en-US"/>
              <a:pPr>
                <a:defRPr/>
              </a:pPr>
              <a:t>11/12/2014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0CB37D-F8C8-4F07-BF21-54A1FE64A5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730CE2-1894-4BD4-9F27-312F4A5D5A52}" type="datetimeFigureOut">
              <a:rPr lang="en-US"/>
              <a:pPr>
                <a:defRPr/>
              </a:pPr>
              <a:t>11/12/2014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76C4DB-B523-41EE-910F-3A0B358B3E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EE18DC-743C-4C68-A708-34BE73B81DC9}" type="datetimeFigureOut">
              <a:rPr lang="en-US"/>
              <a:pPr>
                <a:defRPr/>
              </a:pPr>
              <a:t>11/12/2014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E5830A-EDDB-4A43-9211-82742E30EB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51D36A-F176-47FB-A5CC-B27D55DF0726}" type="datetimeFigureOut">
              <a:rPr lang="en-US"/>
              <a:pPr>
                <a:defRPr/>
              </a:pPr>
              <a:t>11/12/2014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EA7933-907A-461C-A7A0-40C750E6DF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79B24B-20FC-46B7-AC76-D7AD99510166}" type="datetimeFigureOut">
              <a:rPr lang="en-US"/>
              <a:pPr>
                <a:defRPr/>
              </a:pPr>
              <a:t>11/12/2014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BF375E-E2C7-4878-8ED5-0FF8E665AF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1555AE-13B5-4166-9E62-62704FD6E38B}" type="datetimeFigureOut">
              <a:rPr lang="en-US"/>
              <a:pPr>
                <a:defRPr/>
              </a:pPr>
              <a:t>11/12/2014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B7101D-BDFA-41FC-B3DC-593AFB5671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B2EBCA-A01E-415E-9EA1-3FFA780A6E50}" type="datetimeFigureOut">
              <a:rPr lang="en-US"/>
              <a:pPr>
                <a:defRPr/>
              </a:pPr>
              <a:t>11/12/2014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B7FA92-C10E-45AD-B247-9594595768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498804-F979-4454-B464-D761E3C2277A}" type="datetimeFigureOut">
              <a:rPr lang="en-US"/>
              <a:pPr>
                <a:defRPr/>
              </a:pPr>
              <a:t>11/12/2014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2625E1-B6E8-42F2-A08B-A702B86CD0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850460-1D86-482A-B72C-F3F649019878}" type="datetimeFigureOut">
              <a:rPr lang="en-US"/>
              <a:pPr>
                <a:defRPr/>
              </a:pPr>
              <a:t>11/12/2014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389DE0-DF9A-4022-ABDC-6305EA3630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96AAD4-3EDD-4759-AC05-1BE8BD2AE767}" type="datetimeFigureOut">
              <a:rPr lang="en-US"/>
              <a:pPr>
                <a:defRPr/>
              </a:pPr>
              <a:t>11/12/2014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18CC70-BACA-4C09-82C3-12091E2A14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AAC1ECE-604B-4EB7-AC1C-B43CF774D48A}" type="datetimeFigureOut">
              <a:rPr lang="en-US"/>
              <a:pPr>
                <a:defRPr/>
              </a:pPr>
              <a:t>11/12/2014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1DDF63E-9DC6-4B5E-9950-8194B57DC7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notesSlide" Target="../notesSlides/notesSlide13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oleObject" Target="../embeddings/oleObject4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hyperlink" Target="http://www.greatbighomeandgarden.com/GBHG/ExhibitorList.aspx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11" Type="http://schemas.openxmlformats.org/officeDocument/2006/relationships/image" Target="../media/image35.jpeg"/><Relationship Id="rId5" Type="http://schemas.openxmlformats.org/officeDocument/2006/relationships/image" Target="../media/image29.jpeg"/><Relationship Id="rId10" Type="http://schemas.openxmlformats.org/officeDocument/2006/relationships/image" Target="../media/image34.jpeg"/><Relationship Id="rId4" Type="http://schemas.openxmlformats.org/officeDocument/2006/relationships/image" Target="../media/image28.jpeg"/><Relationship Id="rId9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4.png"/><Relationship Id="rId4" Type="http://schemas.openxmlformats.org/officeDocument/2006/relationships/oleObject" Target="../embeddings/oleObject5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capitalhomeshow.com/CAPHS/SleepNumberFallCAPHS.aspx" TargetMode="External"/><Relationship Id="rId4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6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6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wmf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w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wmf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8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2.jpe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8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9.xml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3.vml"/><Relationship Id="rId5" Type="http://schemas.openxmlformats.org/officeDocument/2006/relationships/package" Target="../embeddings/Microsoft_Office_Word_Document1.docx"/><Relationship Id="rId4" Type="http://schemas.openxmlformats.org/officeDocument/2006/relationships/hyperlink" Target="mailto:HGSasha@gmail.com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882650"/>
            <a:ext cx="91440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 altLang="en-US" sz="4400" b="1">
                <a:latin typeface="Calibri" pitchFamily="34" charset="0"/>
                <a:ea typeface="Times New Roman" pitchFamily="18" charset="0"/>
                <a:cs typeface="Calibri" pitchFamily="34" charset="0"/>
              </a:rPr>
              <a:t>WELCOME TO</a:t>
            </a:r>
            <a:endParaRPr lang="en-US" altLang="en-US" sz="4400" b="1" u="sng">
              <a:latin typeface="Calibri" pitchFamily="34" charset="0"/>
              <a:ea typeface="Times New Roman" pitchFamily="18" charset="0"/>
              <a:cs typeface="Calibri" pitchFamily="34" charset="0"/>
            </a:endParaRPr>
          </a:p>
        </p:txBody>
      </p:sp>
      <p:pic>
        <p:nvPicPr>
          <p:cNvPr id="2051" name="Picture 7" descr="ExhibitExpertHeading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676400"/>
            <a:ext cx="9144000" cy="182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 descr="Minneapoli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71800" y="3505200"/>
            <a:ext cx="30480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457200" y="1066800"/>
            <a:ext cx="8305800" cy="667861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688975" indent="-231775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39825" indent="-225425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4400" b="1" dirty="0">
                <a:latin typeface="Calibri" charset="0"/>
                <a:cs typeface="Calibri" charset="0"/>
              </a:rPr>
              <a:t>Media Plan Highlights</a:t>
            </a:r>
          </a:p>
          <a:p>
            <a:pPr marL="800100" lvl="1" indent="-342900" eaLnBrk="1" hangingPunct="1">
              <a:buFont typeface="Wingdings" charset="2"/>
              <a:buChar char="Ø"/>
              <a:defRPr/>
            </a:pPr>
            <a:endParaRPr lang="en-US" sz="2400" dirty="0">
              <a:latin typeface="Calibri" charset="0"/>
              <a:cs typeface="Calibri" charset="0"/>
            </a:endParaRPr>
          </a:p>
          <a:p>
            <a:pPr marL="800100" lvl="1" indent="-342900" eaLnBrk="1" hangingPunct="1">
              <a:buFont typeface="Wingdings" charset="2"/>
              <a:buChar char="Ø"/>
              <a:defRPr/>
            </a:pPr>
            <a:r>
              <a:rPr lang="en-US" sz="2400" dirty="0">
                <a:latin typeface="Calibri" charset="0"/>
                <a:cs typeface="Calibri" charset="0"/>
              </a:rPr>
              <a:t>Strategic Media Campaign</a:t>
            </a:r>
          </a:p>
          <a:p>
            <a:pPr marL="1257300" lvl="2" indent="-342900" eaLnBrk="1" hangingPunct="1">
              <a:buFont typeface="Wingdings" charset="2"/>
              <a:buChar char="Ø"/>
              <a:defRPr/>
            </a:pPr>
            <a:r>
              <a:rPr lang="en-US" sz="2400" dirty="0">
                <a:latin typeface="Calibri" charset="0"/>
                <a:cs typeface="Calibri" charset="0"/>
              </a:rPr>
              <a:t>Utilizing detailed research from </a:t>
            </a:r>
            <a:r>
              <a:rPr lang="en-US" sz="2400" dirty="0" smtClean="0">
                <a:latin typeface="Calibri" charset="0"/>
                <a:cs typeface="Calibri" charset="0"/>
              </a:rPr>
              <a:t>2014</a:t>
            </a:r>
            <a:endParaRPr lang="en-US" sz="2400" dirty="0">
              <a:latin typeface="Calibri" charset="0"/>
              <a:cs typeface="Calibri" charset="0"/>
            </a:endParaRPr>
          </a:p>
          <a:p>
            <a:pPr marL="1257300" lvl="2" indent="-342900" eaLnBrk="1" hangingPunct="1">
              <a:buFont typeface="Wingdings" charset="2"/>
              <a:buChar char="Ø"/>
              <a:defRPr/>
            </a:pPr>
            <a:r>
              <a:rPr lang="en-US" sz="2400" dirty="0">
                <a:latin typeface="Calibri" charset="0"/>
                <a:cs typeface="Calibri" charset="0"/>
              </a:rPr>
              <a:t>Strong partnerships with key media</a:t>
            </a:r>
          </a:p>
          <a:p>
            <a:pPr marL="914400" lvl="2" indent="0" eaLnBrk="1" hangingPunct="1">
              <a:defRPr/>
            </a:pPr>
            <a:endParaRPr lang="en-US" sz="2400" dirty="0">
              <a:latin typeface="Calibri" charset="0"/>
              <a:cs typeface="Calibri" charset="0"/>
            </a:endParaRPr>
          </a:p>
          <a:p>
            <a:pPr marL="800100" lvl="1" indent="-342900" eaLnBrk="1" hangingPunct="1">
              <a:buFont typeface="Wingdings" charset="2"/>
              <a:buChar char="Ø"/>
              <a:defRPr/>
            </a:pPr>
            <a:r>
              <a:rPr lang="en-US" sz="2400" dirty="0">
                <a:latin typeface="Calibri" charset="0"/>
                <a:cs typeface="Calibri" charset="0"/>
              </a:rPr>
              <a:t>Promotions &amp; Contest Highlights</a:t>
            </a:r>
          </a:p>
          <a:p>
            <a:pPr marL="1257300" lvl="2" indent="-342900" eaLnBrk="1" hangingPunct="1">
              <a:buFont typeface="Wingdings" charset="2"/>
              <a:buChar char="Ø"/>
              <a:defRPr/>
            </a:pPr>
            <a:r>
              <a:rPr lang="en-US" sz="2400" dirty="0">
                <a:latin typeface="Calibri" charset="0"/>
                <a:cs typeface="Calibri" charset="0"/>
              </a:rPr>
              <a:t>Unique tie-ins with all media partners</a:t>
            </a:r>
          </a:p>
          <a:p>
            <a:pPr marL="914400" lvl="2" indent="0" eaLnBrk="1" hangingPunct="1">
              <a:defRPr/>
            </a:pPr>
            <a:endParaRPr lang="en-US" sz="2400" dirty="0">
              <a:latin typeface="Calibri" charset="0"/>
              <a:cs typeface="Calibri" charset="0"/>
            </a:endParaRPr>
          </a:p>
          <a:p>
            <a:pPr marL="800100" lvl="1" indent="-342900" eaLnBrk="1" hangingPunct="1">
              <a:buFont typeface="Wingdings" charset="2"/>
              <a:buChar char="Ø"/>
              <a:defRPr/>
            </a:pPr>
            <a:r>
              <a:rPr lang="en-US" sz="2400" dirty="0">
                <a:latin typeface="Calibri" charset="0"/>
                <a:cs typeface="Calibri" charset="0"/>
              </a:rPr>
              <a:t>PR Plan</a:t>
            </a:r>
          </a:p>
          <a:p>
            <a:pPr marL="1257300" lvl="2" indent="-342900" eaLnBrk="1" hangingPunct="1">
              <a:buFont typeface="Wingdings" charset="2"/>
              <a:buChar char="Ø"/>
              <a:defRPr/>
            </a:pPr>
            <a:r>
              <a:rPr lang="en-US" sz="2400" dirty="0">
                <a:latin typeface="Calibri" charset="0"/>
                <a:cs typeface="Calibri" charset="0"/>
              </a:rPr>
              <a:t>Developed based on key </a:t>
            </a:r>
            <a:r>
              <a:rPr lang="en-US" sz="2400" dirty="0" err="1">
                <a:latin typeface="Calibri" charset="0"/>
                <a:cs typeface="Calibri" charset="0"/>
              </a:rPr>
              <a:t>learnings</a:t>
            </a:r>
            <a:r>
              <a:rPr lang="en-US" sz="2400" dirty="0">
                <a:latin typeface="Calibri" charset="0"/>
                <a:cs typeface="Calibri" charset="0"/>
              </a:rPr>
              <a:t> from </a:t>
            </a:r>
            <a:r>
              <a:rPr lang="en-US" sz="2400" dirty="0" smtClean="0">
                <a:latin typeface="Calibri" charset="0"/>
                <a:cs typeface="Calibri" charset="0"/>
              </a:rPr>
              <a:t>2014</a:t>
            </a:r>
            <a:endParaRPr lang="en-US" sz="2400" dirty="0">
              <a:latin typeface="Calibri" charset="0"/>
              <a:cs typeface="Calibri" charset="0"/>
            </a:endParaRPr>
          </a:p>
          <a:p>
            <a:pPr lvl="2" eaLnBrk="1" hangingPunct="1">
              <a:buFontTx/>
              <a:buChar char="•"/>
              <a:defRPr/>
            </a:pPr>
            <a:endParaRPr lang="en-US" sz="2400" dirty="0">
              <a:latin typeface="Calibri" charset="0"/>
              <a:cs typeface="Calibri" charset="0"/>
            </a:endParaRPr>
          </a:p>
          <a:p>
            <a:pPr lvl="2" eaLnBrk="1" hangingPunct="1">
              <a:defRPr/>
            </a:pPr>
            <a:endParaRPr lang="en-US" sz="2400" dirty="0">
              <a:latin typeface="Calibri" charset="0"/>
            </a:endParaRPr>
          </a:p>
          <a:p>
            <a:pPr lvl="1" eaLnBrk="1" hangingPunct="1">
              <a:defRPr/>
            </a:pPr>
            <a:endParaRPr lang="en-US" sz="2400" b="1" i="1" dirty="0">
              <a:latin typeface="Calibri" charset="0"/>
            </a:endParaRPr>
          </a:p>
          <a:p>
            <a:pPr lvl="1" eaLnBrk="1" hangingPunct="1">
              <a:defRPr/>
            </a:pPr>
            <a:endParaRPr lang="en-US" sz="2400" b="1" i="1" dirty="0">
              <a:latin typeface="Calibri" charset="0"/>
            </a:endParaRPr>
          </a:p>
          <a:p>
            <a:pPr lvl="1" eaLnBrk="1" hangingPunct="1">
              <a:defRPr/>
            </a:pPr>
            <a:endParaRPr lang="en-US" sz="2400" b="1" i="1" dirty="0">
              <a:latin typeface="Calibri" charset="0"/>
            </a:endParaRPr>
          </a:p>
          <a:p>
            <a:pPr lvl="1" eaLnBrk="1" hangingPunct="1">
              <a:defRPr/>
            </a:pPr>
            <a:endParaRPr lang="en-US" sz="2400" b="1" i="1" dirty="0">
              <a:latin typeface="Calibri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400800" y="2133600"/>
            <a:ext cx="2590800" cy="156966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rgbClr val="FF0000"/>
                </a:solidFill>
              </a:rPr>
              <a:t>TOTAL VALUE</a:t>
            </a:r>
          </a:p>
          <a:p>
            <a:pPr algn="ctr">
              <a:defRPr/>
            </a:pPr>
            <a:r>
              <a:rPr lang="en-US" sz="3200" b="1" dirty="0" smtClean="0">
                <a:solidFill>
                  <a:srgbClr val="FF0000"/>
                </a:solidFill>
              </a:rPr>
              <a:t>In Excess of $1,000,000!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3124200" y="4038600"/>
            <a:ext cx="1219200" cy="177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11267" name="Text Box 4"/>
          <p:cNvSpPr txBox="1">
            <a:spLocks noChangeArrowheads="1"/>
          </p:cNvSpPr>
          <p:nvPr/>
        </p:nvSpPr>
        <p:spPr bwMode="auto">
          <a:xfrm>
            <a:off x="381000" y="1109663"/>
            <a:ext cx="7620000" cy="144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en-US" sz="4400" b="1"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2014 Show Marketing</a:t>
            </a:r>
            <a:endParaRPr lang="en-US" altLang="en-US" sz="2000">
              <a:latin typeface="Calibri" pitchFamily="34" charset="0"/>
              <a:ea typeface="ＭＳ Ｐゴシック" pitchFamily="34" charset="-128"/>
              <a:cs typeface="Calibri" pitchFamily="34" charset="0"/>
            </a:endParaRPr>
          </a:p>
          <a:p>
            <a:pPr algn="ctr"/>
            <a:r>
              <a:rPr lang="en-US" altLang="en-US" sz="2400"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How did consumers hear about the show?</a:t>
            </a:r>
          </a:p>
          <a:p>
            <a:pPr marL="688975" lvl="1" indent="-231775" algn="ctr"/>
            <a:endParaRPr lang="en-US" altLang="en-US" sz="2000">
              <a:ea typeface="ＭＳ Ｐゴシック" pitchFamily="34" charset="-128"/>
              <a:cs typeface="Calibri" pitchFamily="34" charset="0"/>
            </a:endParaRPr>
          </a:p>
        </p:txBody>
      </p:sp>
      <p:sp>
        <p:nvSpPr>
          <p:cNvPr id="11268" name="TextBox 6"/>
          <p:cNvSpPr txBox="1">
            <a:spLocks noChangeArrowheads="1"/>
          </p:cNvSpPr>
          <p:nvPr/>
        </p:nvSpPr>
        <p:spPr bwMode="auto">
          <a:xfrm>
            <a:off x="1905000" y="2309813"/>
            <a:ext cx="4648200" cy="378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sz="2400" dirty="0"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TV 				</a:t>
            </a:r>
            <a:r>
              <a:rPr lang="en-US" altLang="en-US" sz="2400" dirty="0" smtClean="0"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 41%</a:t>
            </a:r>
            <a:endParaRPr lang="en-US" altLang="en-US" sz="2400" dirty="0">
              <a:latin typeface="Calibri" pitchFamily="34" charset="0"/>
              <a:ea typeface="ＭＳ Ｐゴシック" pitchFamily="34" charset="-128"/>
              <a:cs typeface="Calibri" pitchFamily="34" charset="0"/>
            </a:endParaRPr>
          </a:p>
          <a:p>
            <a:r>
              <a:rPr lang="en-US" altLang="en-US" sz="2400" dirty="0"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Newspaper 			</a:t>
            </a:r>
            <a:r>
              <a:rPr lang="en-US" altLang="en-US" sz="2400" dirty="0" smtClean="0"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 23%</a:t>
            </a:r>
            <a:endParaRPr lang="en-US" altLang="en-US" sz="2400" dirty="0">
              <a:latin typeface="Calibri" pitchFamily="34" charset="0"/>
              <a:ea typeface="ＭＳ Ｐゴシック" pitchFamily="34" charset="-128"/>
              <a:cs typeface="Calibri" pitchFamily="34" charset="0"/>
            </a:endParaRPr>
          </a:p>
          <a:p>
            <a:r>
              <a:rPr lang="en-US" altLang="en-US" sz="2400" dirty="0"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Radio				</a:t>
            </a:r>
            <a:r>
              <a:rPr lang="en-US" altLang="en-US" sz="2400" dirty="0" smtClean="0"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 25%</a:t>
            </a:r>
            <a:endParaRPr lang="en-US" altLang="en-US" sz="2400" dirty="0">
              <a:latin typeface="Calibri" pitchFamily="34" charset="0"/>
              <a:ea typeface="ＭＳ Ｐゴシック" pitchFamily="34" charset="-128"/>
              <a:cs typeface="Calibri" pitchFamily="34" charset="0"/>
            </a:endParaRPr>
          </a:p>
          <a:p>
            <a:r>
              <a:rPr lang="en-US" altLang="en-US" sz="2400" dirty="0"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Online 				</a:t>
            </a:r>
            <a:r>
              <a:rPr lang="en-US" altLang="en-US" sz="2400" dirty="0" smtClean="0"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 21%</a:t>
            </a:r>
            <a:endParaRPr lang="en-US" altLang="en-US" sz="2400" dirty="0">
              <a:latin typeface="Calibri" pitchFamily="34" charset="0"/>
              <a:ea typeface="ＭＳ Ｐゴシック" pitchFamily="34" charset="-128"/>
              <a:cs typeface="Calibri" pitchFamily="34" charset="0"/>
            </a:endParaRPr>
          </a:p>
          <a:p>
            <a:r>
              <a:rPr lang="en-US" altLang="en-US" sz="2400" dirty="0"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Email 				</a:t>
            </a:r>
            <a:r>
              <a:rPr lang="en-US" altLang="en-US" sz="2400" dirty="0" smtClean="0"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 19%</a:t>
            </a:r>
            <a:endParaRPr lang="en-US" altLang="en-US" sz="2400" dirty="0">
              <a:latin typeface="Calibri" pitchFamily="34" charset="0"/>
              <a:ea typeface="ＭＳ Ｐゴシック" pitchFamily="34" charset="-128"/>
              <a:cs typeface="Calibri" pitchFamily="34" charset="0"/>
            </a:endParaRPr>
          </a:p>
          <a:p>
            <a:r>
              <a:rPr lang="en-US" altLang="en-US" sz="2400" dirty="0"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Friend or Relative 		</a:t>
            </a:r>
            <a:r>
              <a:rPr lang="en-US" altLang="en-US" sz="2400" dirty="0" smtClean="0"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 11%</a:t>
            </a:r>
            <a:endParaRPr lang="en-US" altLang="en-US" sz="2400" dirty="0">
              <a:latin typeface="Calibri" pitchFamily="34" charset="0"/>
              <a:ea typeface="ＭＳ Ｐゴシック" pitchFamily="34" charset="-128"/>
              <a:cs typeface="Calibri" pitchFamily="34" charset="0"/>
            </a:endParaRPr>
          </a:p>
          <a:p>
            <a:r>
              <a:rPr lang="en-US" altLang="en-US" sz="2400" dirty="0"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Magazine 			  </a:t>
            </a:r>
            <a:r>
              <a:rPr lang="en-US" altLang="en-US" sz="2400" dirty="0" smtClean="0"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 3</a:t>
            </a:r>
            <a:r>
              <a:rPr lang="en-US" altLang="en-US" sz="2400" dirty="0"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%</a:t>
            </a:r>
          </a:p>
          <a:p>
            <a:r>
              <a:rPr lang="en-US" altLang="en-US" sz="2400" dirty="0"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Billboard/Poster 		 </a:t>
            </a:r>
            <a:r>
              <a:rPr lang="en-US" altLang="en-US" sz="2400" dirty="0" smtClean="0"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11%</a:t>
            </a:r>
            <a:endParaRPr lang="en-US" altLang="en-US" sz="2400" dirty="0">
              <a:latin typeface="Calibri" pitchFamily="34" charset="0"/>
              <a:ea typeface="ＭＳ Ｐゴシック" pitchFamily="34" charset="-128"/>
              <a:cs typeface="Calibri" pitchFamily="34" charset="0"/>
            </a:endParaRPr>
          </a:p>
          <a:p>
            <a:r>
              <a:rPr lang="en-US" altLang="en-US" sz="2400" dirty="0"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Exhibitor 		            </a:t>
            </a:r>
            <a:r>
              <a:rPr lang="en-US" altLang="en-US" sz="2400" dirty="0" smtClean="0"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 2.5</a:t>
            </a:r>
            <a:r>
              <a:rPr lang="en-US" altLang="en-US" sz="2400" dirty="0"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%</a:t>
            </a:r>
          </a:p>
          <a:p>
            <a:endParaRPr lang="en-US" altLang="en-US" sz="2400" dirty="0">
              <a:ea typeface="ＭＳ Ｐゴシック" pitchFamily="34" charset="-128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ChangeArrowheads="1"/>
          </p:cNvSpPr>
          <p:nvPr/>
        </p:nvSpPr>
        <p:spPr bwMode="auto">
          <a:xfrm>
            <a:off x="381000" y="538163"/>
            <a:ext cx="8763000" cy="1138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altLang="en-US" sz="4400" b="1">
                <a:latin typeface="Calibri" pitchFamily="34" charset="0"/>
                <a:ea typeface="Times New Roman" pitchFamily="18" charset="0"/>
                <a:cs typeface="Calibri" pitchFamily="34" charset="0"/>
              </a:rPr>
              <a:t>PRIMARY STRATEGIES</a:t>
            </a:r>
          </a:p>
          <a:p>
            <a:r>
              <a:rPr lang="en-US" altLang="en-US" sz="2400" b="1">
                <a:latin typeface="Calibri" pitchFamily="34" charset="0"/>
                <a:ea typeface="Times New Roman" pitchFamily="18" charset="0"/>
                <a:cs typeface="Calibri" pitchFamily="34" charset="0"/>
              </a:rPr>
              <a:t>Media Relations &amp; Publicity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28600" y="1803400"/>
            <a:ext cx="5867400" cy="421640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/>
          <a:p>
            <a:pPr>
              <a:defRPr/>
            </a:pPr>
            <a:r>
              <a:rPr lang="en-US" sz="2000" b="1" i="1" dirty="0">
                <a:solidFill>
                  <a:srgbClr val="FF0000"/>
                </a:solidFill>
              </a:rPr>
              <a:t>We maximize each medium to its fullest</a:t>
            </a:r>
          </a:p>
          <a:p>
            <a:pPr>
              <a:defRPr/>
            </a:pPr>
            <a:endParaRPr lang="en-US" sz="2000" b="1" i="1" dirty="0">
              <a:solidFill>
                <a:srgbClr val="FF0000"/>
              </a:solidFill>
            </a:endParaRPr>
          </a:p>
          <a:p>
            <a:pPr lvl="2">
              <a:buFont typeface="Arial" pitchFamily="34" charset="0"/>
              <a:buChar char="•"/>
              <a:defRPr/>
            </a:pPr>
            <a:r>
              <a:rPr lang="en-US" sz="2000" b="1" i="1" dirty="0">
                <a:solidFill>
                  <a:srgbClr val="FF0000"/>
                </a:solidFill>
              </a:rPr>
              <a:t>TV</a:t>
            </a:r>
          </a:p>
          <a:p>
            <a:pPr lvl="2">
              <a:buFont typeface="Arial" pitchFamily="34" charset="0"/>
              <a:buChar char="•"/>
              <a:defRPr/>
            </a:pPr>
            <a:r>
              <a:rPr lang="en-US" sz="2000" b="1" i="1" dirty="0">
                <a:solidFill>
                  <a:srgbClr val="FF0000"/>
                </a:solidFill>
              </a:rPr>
              <a:t>Radio</a:t>
            </a:r>
          </a:p>
          <a:p>
            <a:pPr lvl="2">
              <a:buFont typeface="Arial" pitchFamily="34" charset="0"/>
              <a:buChar char="•"/>
              <a:defRPr/>
            </a:pPr>
            <a:r>
              <a:rPr lang="en-US" sz="2000" b="1" i="1" dirty="0">
                <a:solidFill>
                  <a:srgbClr val="FF0000"/>
                </a:solidFill>
              </a:rPr>
              <a:t>Direct Mail</a:t>
            </a:r>
          </a:p>
          <a:p>
            <a:pPr lvl="2">
              <a:buFont typeface="Arial" pitchFamily="34" charset="0"/>
              <a:buChar char="•"/>
              <a:defRPr/>
            </a:pPr>
            <a:r>
              <a:rPr lang="en-US" sz="2000" b="1" i="1" dirty="0">
                <a:solidFill>
                  <a:srgbClr val="FF0000"/>
                </a:solidFill>
              </a:rPr>
              <a:t>Online</a:t>
            </a:r>
          </a:p>
          <a:p>
            <a:pPr lvl="2">
              <a:buFont typeface="Arial" pitchFamily="34" charset="0"/>
              <a:buChar char="•"/>
              <a:defRPr/>
            </a:pPr>
            <a:r>
              <a:rPr lang="en-US" sz="2000" b="1" i="1" dirty="0">
                <a:solidFill>
                  <a:srgbClr val="FF0000"/>
                </a:solidFill>
              </a:rPr>
              <a:t>Billboards</a:t>
            </a:r>
          </a:p>
          <a:p>
            <a:pPr lvl="2">
              <a:buFont typeface="Arial" pitchFamily="34" charset="0"/>
              <a:buChar char="•"/>
              <a:defRPr/>
            </a:pPr>
            <a:r>
              <a:rPr lang="en-US" sz="2000" b="1" i="1" dirty="0">
                <a:solidFill>
                  <a:srgbClr val="FF0000"/>
                </a:solidFill>
              </a:rPr>
              <a:t>Magazines</a:t>
            </a:r>
          </a:p>
          <a:p>
            <a:pPr>
              <a:defRPr/>
            </a:pPr>
            <a:endParaRPr lang="en-US" sz="2000" dirty="0"/>
          </a:p>
          <a:p>
            <a:pPr marL="342900" lvl="1" indent="-342900">
              <a:buFont typeface="Wingdings" pitchFamily="2" charset="2"/>
              <a:buChar char="Ø"/>
              <a:defRPr/>
            </a:pPr>
            <a:r>
              <a:rPr lang="en-US" sz="2000" dirty="0">
                <a:cs typeface="Calibri" charset="0"/>
              </a:rPr>
              <a:t>Promotional value higher </a:t>
            </a:r>
          </a:p>
          <a:p>
            <a:pPr marL="342900" lvl="1" indent="-342900">
              <a:defRPr/>
            </a:pPr>
            <a:r>
              <a:rPr lang="en-US" sz="2000" dirty="0">
                <a:cs typeface="Calibri" charset="0"/>
              </a:rPr>
              <a:t>     when include PR efforts.</a:t>
            </a:r>
          </a:p>
          <a:p>
            <a:pPr marL="342900" indent="-342900">
              <a:defRPr/>
            </a:pPr>
            <a:endParaRPr lang="en-CA" sz="2400" dirty="0">
              <a:latin typeface="Calibri" charset="0"/>
              <a:cs typeface="Calibri" charset="0"/>
            </a:endParaRPr>
          </a:p>
          <a:p>
            <a:pPr marL="342900" indent="-342900">
              <a:buFont typeface="Wingdings" charset="0"/>
              <a:buChar char="Ø"/>
              <a:defRPr/>
            </a:pPr>
            <a:endParaRPr lang="en-US" sz="2400" dirty="0">
              <a:latin typeface="Calibri" charset="0"/>
              <a:cs typeface="Calibri" charset="0"/>
            </a:endParaRPr>
          </a:p>
        </p:txBody>
      </p:sp>
      <p:pic>
        <p:nvPicPr>
          <p:cNvPr id="12293" name="Picture 5" descr="C:\Users\martine\AppData\Local\Microsoft\Windows\Temporary Internet Files\Content.Outlook\47OY45KR\2014-02-12 16 48 4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286000"/>
            <a:ext cx="3810000" cy="381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381000" y="434975"/>
            <a:ext cx="8763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altLang="en-US" sz="4000" b="1">
                <a:latin typeface="Calibri" pitchFamily="34" charset="0"/>
                <a:ea typeface="Times New Roman" pitchFamily="18" charset="0"/>
                <a:cs typeface="Calibri" pitchFamily="34" charset="0"/>
              </a:rPr>
              <a:t>PR AGENCY </a:t>
            </a:r>
            <a:r>
              <a:rPr lang="en-US" altLang="en-US" sz="2800" i="1">
                <a:latin typeface="Calibri" pitchFamily="34" charset="0"/>
                <a:ea typeface="Times New Roman" pitchFamily="18" charset="0"/>
                <a:cs typeface="Calibri" pitchFamily="34" charset="0"/>
              </a:rPr>
              <a:t>added value</a:t>
            </a:r>
          </a:p>
        </p:txBody>
      </p:sp>
      <p:graphicFrame>
        <p:nvGraphicFramePr>
          <p:cNvPr id="13315" name="Object 2"/>
          <p:cNvGraphicFramePr>
            <a:graphicFrameLocks noChangeAspect="1"/>
          </p:cNvGraphicFramePr>
          <p:nvPr/>
        </p:nvGraphicFramePr>
        <p:xfrm>
          <a:off x="838200" y="1219200"/>
          <a:ext cx="2203450" cy="2809875"/>
        </p:xfrm>
        <a:graphic>
          <a:graphicData uri="http://schemas.openxmlformats.org/presentationml/2006/ole">
            <p:oleObj spid="_x0000_s13315" name="Acrobat Document" r:id="rId4" imgW="6336000" imgH="8082000" progId="AcroExch.Document.7">
              <p:embed/>
            </p:oleObj>
          </a:graphicData>
        </a:graphic>
      </p:graphicFrame>
      <p:pic>
        <p:nvPicPr>
          <p:cNvPr id="13316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" y="4648200"/>
            <a:ext cx="2200275" cy="146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Picture 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67000" y="5334000"/>
            <a:ext cx="573088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8" name="Rectangle 11"/>
          <p:cNvSpPr>
            <a:spLocks noChangeArrowheads="1"/>
          </p:cNvSpPr>
          <p:nvPr/>
        </p:nvSpPr>
        <p:spPr bwMode="auto">
          <a:xfrm>
            <a:off x="457200" y="4124325"/>
            <a:ext cx="18288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sz="1400" b="1"/>
              <a:t>Live on Lakeside</a:t>
            </a:r>
          </a:p>
          <a:p>
            <a:r>
              <a:rPr lang="en-US" altLang="en-US" sz="1400" b="1"/>
              <a:t>1/31/2013 11:27 a.m. </a:t>
            </a:r>
          </a:p>
        </p:txBody>
      </p:sp>
      <p:graphicFrame>
        <p:nvGraphicFramePr>
          <p:cNvPr id="13319" name="Object 3"/>
          <p:cNvGraphicFramePr>
            <a:graphicFrameLocks noChangeAspect="1"/>
          </p:cNvGraphicFramePr>
          <p:nvPr/>
        </p:nvGraphicFramePr>
        <p:xfrm>
          <a:off x="6172200" y="990600"/>
          <a:ext cx="2276475" cy="2946400"/>
        </p:xfrm>
        <a:graphic>
          <a:graphicData uri="http://schemas.openxmlformats.org/presentationml/2006/ole">
            <p:oleObj spid="_x0000_s13319" name="Acrobat Document" r:id="rId7" imgW="5508000" imgH="7128000" progId="AcroExch.Document.7">
              <p:embed/>
            </p:oleObj>
          </a:graphicData>
        </a:graphic>
      </p:graphicFrame>
      <p:graphicFrame>
        <p:nvGraphicFramePr>
          <p:cNvPr id="13320" name="Object 4"/>
          <p:cNvGraphicFramePr>
            <a:graphicFrameLocks noChangeAspect="1"/>
          </p:cNvGraphicFramePr>
          <p:nvPr/>
        </p:nvGraphicFramePr>
        <p:xfrm>
          <a:off x="3581400" y="1395413"/>
          <a:ext cx="1746250" cy="2260600"/>
        </p:xfrm>
        <a:graphic>
          <a:graphicData uri="http://schemas.openxmlformats.org/presentationml/2006/ole">
            <p:oleObj spid="_x0000_s13320" name="Acrobat Document" r:id="rId8" imgW="5508000" imgH="7128000" progId="AcroExch.Document.7">
              <p:embed/>
            </p:oleObj>
          </a:graphicData>
        </a:graphic>
      </p:graphicFrame>
      <p:pic>
        <p:nvPicPr>
          <p:cNvPr id="13321" name="Picture 19"/>
          <p:cNvPicPr>
            <a:picLocks noChangeAspect="1" noChangeArrowheads="1"/>
          </p:cNvPicPr>
          <p:nvPr/>
        </p:nvPicPr>
        <p:blipFill>
          <a:blip r:embed="rId9" cstate="print"/>
          <a:srcRect l="27563" t="12131" r="25641" b="6213"/>
          <a:stretch>
            <a:fillRect/>
          </a:stretch>
        </p:blipFill>
        <p:spPr bwMode="auto">
          <a:xfrm>
            <a:off x="3429000" y="3452813"/>
            <a:ext cx="2071688" cy="195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3322" name="Object 5"/>
          <p:cNvGraphicFramePr>
            <a:graphicFrameLocks noChangeAspect="1"/>
          </p:cNvGraphicFramePr>
          <p:nvPr/>
        </p:nvGraphicFramePr>
        <p:xfrm>
          <a:off x="5943600" y="4008438"/>
          <a:ext cx="1828800" cy="2366962"/>
        </p:xfrm>
        <a:graphic>
          <a:graphicData uri="http://schemas.openxmlformats.org/presentationml/2006/ole">
            <p:oleObj spid="_x0000_s13322" name="Acrobat Document" r:id="rId10" imgW="5508000" imgH="7128000" progId="AcroExch.Document.7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3"/>
          <p:cNvSpPr txBox="1">
            <a:spLocks noChangeArrowheads="1"/>
          </p:cNvSpPr>
          <p:nvPr/>
        </p:nvSpPr>
        <p:spPr bwMode="auto">
          <a:xfrm>
            <a:off x="0" y="1082675"/>
            <a:ext cx="9144000" cy="317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en-US" sz="4400" b="1" dirty="0"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Driving Traffic through </a:t>
            </a:r>
          </a:p>
          <a:p>
            <a:pPr algn="ctr"/>
            <a:r>
              <a:rPr lang="en-US" altLang="en-US" sz="4400" b="1" dirty="0"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our Show Website </a:t>
            </a:r>
            <a:endParaRPr lang="en-US" altLang="en-US" sz="4400" dirty="0">
              <a:latin typeface="Calibri" pitchFamily="34" charset="0"/>
              <a:ea typeface="ＭＳ Ｐゴシック" pitchFamily="34" charset="-128"/>
              <a:cs typeface="Calibri" pitchFamily="34" charset="0"/>
            </a:endParaRPr>
          </a:p>
          <a:p>
            <a:pPr algn="ctr"/>
            <a:r>
              <a:rPr lang="en-US" altLang="en-US" sz="2400" dirty="0" smtClean="0"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19,835 </a:t>
            </a:r>
            <a:r>
              <a:rPr lang="en-US" altLang="en-US" sz="2400" dirty="0"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tickets sold online through our website for 2014 show</a:t>
            </a:r>
          </a:p>
          <a:p>
            <a:pPr marL="688975" lvl="1" indent="-231775" algn="ctr">
              <a:buFontTx/>
              <a:buChar char="•"/>
            </a:pPr>
            <a:endParaRPr lang="en-US" altLang="en-US" sz="4400" dirty="0">
              <a:latin typeface="Calibri" pitchFamily="34" charset="0"/>
              <a:ea typeface="ＭＳ Ｐゴシック" pitchFamily="34" charset="-128"/>
              <a:cs typeface="Calibri" pitchFamily="34" charset="0"/>
            </a:endParaRPr>
          </a:p>
          <a:p>
            <a:pPr lvl="3" algn="ctr"/>
            <a:endParaRPr lang="en-US" altLang="en-US" sz="4400" dirty="0">
              <a:latin typeface="Calibri" pitchFamily="34" charset="0"/>
              <a:ea typeface="ＭＳ Ｐゴシック" pitchFamily="34" charset="-128"/>
              <a:cs typeface="Calibri" pitchFamily="34" charset="0"/>
            </a:endParaRPr>
          </a:p>
        </p:txBody>
      </p:sp>
      <p:sp>
        <p:nvSpPr>
          <p:cNvPr id="14339" name="Rectangle 4"/>
          <p:cNvSpPr>
            <a:spLocks noChangeArrowheads="1"/>
          </p:cNvSpPr>
          <p:nvPr/>
        </p:nvSpPr>
        <p:spPr bwMode="auto">
          <a:xfrm>
            <a:off x="2286000" y="3200400"/>
            <a:ext cx="4572000" cy="267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800100" lvl="1" indent="-342900"/>
            <a:r>
              <a:rPr lang="en-US" altLang="en-US" sz="2400">
                <a:latin typeface="Calibri" pitchFamily="34" charset="0"/>
              </a:rPr>
              <a:t>Top 5 visited pages on website</a:t>
            </a:r>
          </a:p>
          <a:p>
            <a:pPr marL="1257300" lvl="2" indent="-342900">
              <a:buFontTx/>
              <a:buAutoNum type="arabicParenR"/>
            </a:pPr>
            <a:r>
              <a:rPr lang="en-US" altLang="en-US" sz="2400">
                <a:latin typeface="Calibri" pitchFamily="34" charset="0"/>
              </a:rPr>
              <a:t>Home Page</a:t>
            </a:r>
          </a:p>
          <a:p>
            <a:pPr marL="1257300" lvl="2" indent="-342900">
              <a:buFontTx/>
              <a:buAutoNum type="arabicParenR"/>
            </a:pPr>
            <a:r>
              <a:rPr lang="en-US" altLang="en-US" sz="2400">
                <a:latin typeface="Calibri" pitchFamily="34" charset="0"/>
              </a:rPr>
              <a:t>Exhibitor List</a:t>
            </a:r>
          </a:p>
          <a:p>
            <a:pPr marL="1257300" lvl="2" indent="-342900">
              <a:buFontTx/>
              <a:buAutoNum type="arabicParenR"/>
            </a:pPr>
            <a:r>
              <a:rPr lang="en-US" altLang="en-US" sz="2400">
                <a:latin typeface="Calibri" pitchFamily="34" charset="0"/>
              </a:rPr>
              <a:t>Sponsors Page</a:t>
            </a:r>
          </a:p>
          <a:p>
            <a:pPr marL="1257300" lvl="2" indent="-342900">
              <a:buFontTx/>
              <a:buAutoNum type="arabicParenR"/>
            </a:pPr>
            <a:r>
              <a:rPr lang="en-US" altLang="en-US" sz="2400">
                <a:latin typeface="Calibri" pitchFamily="34" charset="0"/>
              </a:rPr>
              <a:t>Ticket Prices</a:t>
            </a:r>
          </a:p>
          <a:p>
            <a:pPr marL="1257300" lvl="2" indent="-342900">
              <a:buFontTx/>
              <a:buAutoNum type="arabicParenR"/>
            </a:pPr>
            <a:r>
              <a:rPr lang="en-US" altLang="en-US" sz="2400">
                <a:latin typeface="Calibri" pitchFamily="34" charset="0"/>
              </a:rPr>
              <a:t>General Info – Dates/Hours/Location</a:t>
            </a:r>
          </a:p>
        </p:txBody>
      </p:sp>
      <p:sp>
        <p:nvSpPr>
          <p:cNvPr id="4" name="Right Arrow 3"/>
          <p:cNvSpPr/>
          <p:nvPr/>
        </p:nvSpPr>
        <p:spPr>
          <a:xfrm>
            <a:off x="1371600" y="4038600"/>
            <a:ext cx="18288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5"/>
          <p:cNvSpPr txBox="1">
            <a:spLocks noChangeArrowheads="1"/>
          </p:cNvSpPr>
          <p:nvPr/>
        </p:nvSpPr>
        <p:spPr bwMode="auto">
          <a:xfrm>
            <a:off x="0" y="1066800"/>
            <a:ext cx="91440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en-US" sz="4400" b="1"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Buyers Guide Listing</a:t>
            </a:r>
          </a:p>
        </p:txBody>
      </p:sp>
      <p:sp>
        <p:nvSpPr>
          <p:cNvPr id="16387" name="Text Box 6"/>
          <p:cNvSpPr txBox="1">
            <a:spLocks noChangeArrowheads="1"/>
          </p:cNvSpPr>
          <p:nvPr/>
        </p:nvSpPr>
        <p:spPr bwMode="auto">
          <a:xfrm>
            <a:off x="152400" y="2527300"/>
            <a:ext cx="3886200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>
              <a:spcBef>
                <a:spcPct val="50000"/>
              </a:spcBef>
              <a:buFont typeface="Wingdings" pitchFamily="2" charset="2"/>
              <a:buChar char="Ø"/>
            </a:pPr>
            <a:r>
              <a:rPr lang="en-US" altLang="en-US" sz="2400"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Grow your business through our website</a:t>
            </a:r>
          </a:p>
          <a:p>
            <a:pPr marL="342900">
              <a:spcBef>
                <a:spcPct val="50000"/>
              </a:spcBef>
              <a:buFont typeface="Wingdings" pitchFamily="2" charset="2"/>
              <a:buChar char="Ø"/>
            </a:pPr>
            <a:r>
              <a:rPr lang="en-US" altLang="en-US" sz="2400"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A resource where buyers can search for by company name, category or product throughout the year</a:t>
            </a:r>
          </a:p>
          <a:p>
            <a:pPr marL="342900">
              <a:spcBef>
                <a:spcPct val="50000"/>
              </a:spcBef>
              <a:buFont typeface="Wingdings" pitchFamily="2" charset="2"/>
              <a:buChar char="Ø"/>
            </a:pPr>
            <a:r>
              <a:rPr lang="en-US" altLang="en-US" sz="2400"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Before, during and throughout the year</a:t>
            </a:r>
          </a:p>
        </p:txBody>
      </p:sp>
      <p:pic>
        <p:nvPicPr>
          <p:cNvPr id="1638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362200"/>
            <a:ext cx="3978275" cy="315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4191000" y="2362200"/>
            <a:ext cx="4648200" cy="3217863"/>
          </a:xfrm>
          <a:prstGeom prst="rect">
            <a:avLst/>
          </a:prstGeom>
          <a:noFill/>
          <a:ln w="57150">
            <a:solidFill>
              <a:schemeClr val="accent4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6390" name="Picture 2" descr="http://www.greatbighomeandgarden.com/Uploads/Public/Images/DNFHS/Right%20Rail/IELbanner_NEW_175px_2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" y="685800"/>
            <a:ext cx="1666875" cy="166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/>
          <a:srcRect b="9589"/>
          <a:stretch>
            <a:fillRect/>
          </a:stretch>
        </p:blipFill>
        <p:spPr bwMode="auto">
          <a:xfrm>
            <a:off x="5715000" y="2819400"/>
            <a:ext cx="2667000" cy="3659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48600" y="1752600"/>
            <a:ext cx="1143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4" name="Rectangle 2"/>
          <p:cNvSpPr>
            <a:spLocks noChangeArrowheads="1"/>
          </p:cNvSpPr>
          <p:nvPr/>
        </p:nvSpPr>
        <p:spPr bwMode="auto">
          <a:xfrm>
            <a:off x="0" y="838200"/>
            <a:ext cx="9144000" cy="113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 altLang="en-US" sz="4400" b="1">
                <a:latin typeface="Calibri" pitchFamily="34" charset="0"/>
                <a:ea typeface="Times New Roman" pitchFamily="18" charset="0"/>
                <a:cs typeface="Calibri" pitchFamily="34" charset="0"/>
              </a:rPr>
              <a:t>PROMOTE YOUR PARTICIPATION </a:t>
            </a:r>
          </a:p>
          <a:p>
            <a:pPr algn="ctr"/>
            <a:r>
              <a:rPr lang="en-US" altLang="en-US" sz="2400" b="1">
                <a:latin typeface="Calibri" pitchFamily="34" charset="0"/>
                <a:ea typeface="Times New Roman" pitchFamily="18" charset="0"/>
                <a:cs typeface="Calibri" pitchFamily="34" charset="0"/>
              </a:rPr>
              <a:t>In Your Company</a:t>
            </a:r>
            <a:r>
              <a:rPr lang="ja-JP" altLang="en-US" sz="2400" b="1">
                <a:latin typeface="Calibri" pitchFamily="34" charset="0"/>
                <a:ea typeface="Times New Roman" pitchFamily="18" charset="0"/>
                <a:cs typeface="Calibri" pitchFamily="34" charset="0"/>
              </a:rPr>
              <a:t>’</a:t>
            </a:r>
            <a:r>
              <a:rPr lang="en-US" altLang="en-US" sz="2400" b="1">
                <a:latin typeface="Calibri" pitchFamily="34" charset="0"/>
                <a:ea typeface="Times New Roman" pitchFamily="18" charset="0"/>
                <a:cs typeface="Calibri" pitchFamily="34" charset="0"/>
              </a:rPr>
              <a:t>s Own Marketing &amp; Advertising</a:t>
            </a:r>
          </a:p>
        </p:txBody>
      </p:sp>
      <p:sp>
        <p:nvSpPr>
          <p:cNvPr id="15365" name="Rectangle 2"/>
          <p:cNvSpPr>
            <a:spLocks noChangeArrowheads="1"/>
          </p:cNvSpPr>
          <p:nvPr/>
        </p:nvSpPr>
        <p:spPr bwMode="auto">
          <a:xfrm>
            <a:off x="457200" y="2057400"/>
            <a:ext cx="5562600" cy="458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>
              <a:lnSpc>
                <a:spcPts val="2375"/>
              </a:lnSpc>
              <a:buFont typeface="Wingdings" pitchFamily="2" charset="2"/>
              <a:buChar char="Ø"/>
            </a:pPr>
            <a:r>
              <a:rPr lang="en-US" altLang="en-US" sz="2000">
                <a:latin typeface="Calibri" pitchFamily="34" charset="0"/>
              </a:rPr>
              <a:t> Include </a:t>
            </a:r>
            <a:r>
              <a:rPr lang="ja-JP" altLang="en-US" sz="2000">
                <a:latin typeface="Calibri" pitchFamily="34" charset="0"/>
                <a:cs typeface="Verdana" pitchFamily="34" charset="0"/>
              </a:rPr>
              <a:t>“</a:t>
            </a:r>
            <a:r>
              <a:rPr lang="en-US" altLang="en-US" sz="2000" b="1">
                <a:solidFill>
                  <a:srgbClr val="FF0000"/>
                </a:solidFill>
                <a:latin typeface="Calibri" pitchFamily="34" charset="0"/>
              </a:rPr>
              <a:t>VISIT US AT THE HOME SHOW, BOOTH #123</a:t>
            </a:r>
            <a:r>
              <a:rPr lang="ja-JP" altLang="en-US" sz="2000">
                <a:latin typeface="Calibri" pitchFamily="34" charset="0"/>
              </a:rPr>
              <a:t>”</a:t>
            </a:r>
            <a:r>
              <a:rPr lang="en-US" altLang="en-US" sz="2000">
                <a:latin typeface="Calibri" pitchFamily="34" charset="0"/>
              </a:rPr>
              <a:t> in your existing advertising…</a:t>
            </a:r>
          </a:p>
          <a:p>
            <a:pPr lvl="1">
              <a:lnSpc>
                <a:spcPts val="2375"/>
              </a:lnSpc>
              <a:buFont typeface="Wingdings" pitchFamily="2" charset="2"/>
              <a:buChar char="Ø"/>
            </a:pPr>
            <a:endParaRPr lang="en-US" altLang="en-US" sz="2000">
              <a:latin typeface="Calibri" pitchFamily="34" charset="0"/>
            </a:endParaRPr>
          </a:p>
          <a:p>
            <a:pPr lvl="1">
              <a:lnSpc>
                <a:spcPts val="2300"/>
              </a:lnSpc>
              <a:buFont typeface="Wingdings" pitchFamily="2" charset="2"/>
              <a:buChar char="Ø"/>
            </a:pPr>
            <a:r>
              <a:rPr lang="en-US" altLang="en-US" sz="2000">
                <a:latin typeface="Calibri" pitchFamily="34" charset="0"/>
              </a:rPr>
              <a:t> Email Signature and Voicemail messaging</a:t>
            </a:r>
          </a:p>
          <a:p>
            <a:pPr lvl="1">
              <a:lnSpc>
                <a:spcPts val="2300"/>
              </a:lnSpc>
              <a:buFont typeface="Wingdings" pitchFamily="2" charset="2"/>
              <a:buChar char="Ø"/>
            </a:pPr>
            <a:endParaRPr lang="en-US" altLang="en-US" sz="2000">
              <a:latin typeface="Calibri" pitchFamily="34" charset="0"/>
            </a:endParaRPr>
          </a:p>
          <a:p>
            <a:pPr lvl="1">
              <a:lnSpc>
                <a:spcPts val="2300"/>
              </a:lnSpc>
              <a:buFont typeface="Wingdings" pitchFamily="2" charset="2"/>
              <a:buChar char="Ø"/>
            </a:pPr>
            <a:r>
              <a:rPr lang="en-US" altLang="en-US" sz="2000">
                <a:latin typeface="Calibri" pitchFamily="34" charset="0"/>
              </a:rPr>
              <a:t> Your website</a:t>
            </a:r>
          </a:p>
          <a:p>
            <a:pPr lvl="1">
              <a:lnSpc>
                <a:spcPts val="2300"/>
              </a:lnSpc>
              <a:buFont typeface="Wingdings" pitchFamily="2" charset="2"/>
              <a:buChar char="Ø"/>
            </a:pPr>
            <a:endParaRPr lang="en-US" altLang="en-US" sz="2000">
              <a:latin typeface="Calibri" pitchFamily="34" charset="0"/>
            </a:endParaRPr>
          </a:p>
          <a:p>
            <a:pPr lvl="1">
              <a:lnSpc>
                <a:spcPts val="2300"/>
              </a:lnSpc>
              <a:buFont typeface="Wingdings" pitchFamily="2" charset="2"/>
              <a:buChar char="Ø"/>
            </a:pPr>
            <a:r>
              <a:rPr lang="en-US" altLang="en-US" sz="2000">
                <a:latin typeface="Calibri" pitchFamily="34" charset="0"/>
              </a:rPr>
              <a:t> Your Facebook page</a:t>
            </a:r>
          </a:p>
          <a:p>
            <a:pPr lvl="1">
              <a:lnSpc>
                <a:spcPts val="2300"/>
              </a:lnSpc>
              <a:buFont typeface="Wingdings" pitchFamily="2" charset="2"/>
              <a:buChar char="Ø"/>
            </a:pPr>
            <a:endParaRPr lang="en-US" altLang="en-US" sz="2000">
              <a:latin typeface="Calibri" pitchFamily="34" charset="0"/>
            </a:endParaRPr>
          </a:p>
          <a:p>
            <a:pPr lvl="1">
              <a:lnSpc>
                <a:spcPts val="2300"/>
              </a:lnSpc>
              <a:buFont typeface="Wingdings" pitchFamily="2" charset="2"/>
              <a:buChar char="Ø"/>
            </a:pPr>
            <a:r>
              <a:rPr lang="en-US" altLang="en-US" sz="2000">
                <a:latin typeface="Calibri" pitchFamily="34" charset="0"/>
              </a:rPr>
              <a:t> Your Twitter site</a:t>
            </a:r>
          </a:p>
          <a:p>
            <a:pPr lvl="1">
              <a:lnSpc>
                <a:spcPts val="2300"/>
              </a:lnSpc>
            </a:pPr>
            <a:endParaRPr lang="en-US" altLang="en-US" sz="2000">
              <a:latin typeface="Calibri" pitchFamily="34" charset="0"/>
            </a:endParaRPr>
          </a:p>
          <a:p>
            <a:pPr lvl="1">
              <a:lnSpc>
                <a:spcPts val="2300"/>
              </a:lnSpc>
              <a:buFont typeface="Wingdings" pitchFamily="2" charset="2"/>
              <a:buChar char="Ø"/>
            </a:pPr>
            <a:r>
              <a:rPr lang="en-US" altLang="en-US" sz="2000">
                <a:latin typeface="Calibri" pitchFamily="34" charset="0"/>
              </a:rPr>
              <a:t> Forward the show</a:t>
            </a:r>
            <a:r>
              <a:rPr lang="ja-JP" altLang="en-US" sz="2000">
                <a:latin typeface="Calibri" pitchFamily="34" charset="0"/>
              </a:rPr>
              <a:t>’</a:t>
            </a:r>
            <a:r>
              <a:rPr lang="en-US" altLang="en-US" sz="2000">
                <a:latin typeface="Calibri" pitchFamily="34" charset="0"/>
              </a:rPr>
              <a:t>s email blasts</a:t>
            </a:r>
            <a:br>
              <a:rPr lang="en-US" altLang="en-US" sz="2000">
                <a:latin typeface="Calibri" pitchFamily="34" charset="0"/>
              </a:rPr>
            </a:br>
            <a:r>
              <a:rPr lang="en-US" altLang="en-US" sz="2000">
                <a:latin typeface="Calibri" pitchFamily="34" charset="0"/>
              </a:rPr>
              <a:t>to your company</a:t>
            </a:r>
            <a:r>
              <a:rPr lang="ja-JP" altLang="en-US" sz="2000">
                <a:latin typeface="Calibri" pitchFamily="34" charset="0"/>
              </a:rPr>
              <a:t>’</a:t>
            </a:r>
            <a:r>
              <a:rPr lang="en-US" altLang="en-US" sz="2000">
                <a:latin typeface="Calibri" pitchFamily="34" charset="0"/>
              </a:rPr>
              <a:t>s consumer contact list.</a:t>
            </a:r>
          </a:p>
          <a:p>
            <a:pPr>
              <a:lnSpc>
                <a:spcPts val="2375"/>
              </a:lnSpc>
            </a:pPr>
            <a:endParaRPr lang="en-US" altLang="en-US" sz="2000">
              <a:latin typeface="Calibri" pitchFamily="34" charset="0"/>
            </a:endParaRPr>
          </a:p>
          <a:p>
            <a:pPr>
              <a:lnSpc>
                <a:spcPts val="2375"/>
              </a:lnSpc>
            </a:pPr>
            <a:endParaRPr lang="en-US" altLang="en-US" sz="200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4"/>
          <p:cNvSpPr txBox="1">
            <a:spLocks noChangeArrowheads="1"/>
          </p:cNvSpPr>
          <p:nvPr/>
        </p:nvSpPr>
        <p:spPr bwMode="auto">
          <a:xfrm>
            <a:off x="152400" y="533400"/>
            <a:ext cx="81534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4400" b="1">
                <a:solidFill>
                  <a:srgbClr val="FF0000"/>
                </a:solidFill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Sponsors To Date</a:t>
            </a:r>
          </a:p>
        </p:txBody>
      </p:sp>
      <p:sp>
        <p:nvSpPr>
          <p:cNvPr id="17415" name="Rectangle 16"/>
          <p:cNvSpPr>
            <a:spLocks noChangeArrowheads="1"/>
          </p:cNvSpPr>
          <p:nvPr/>
        </p:nvSpPr>
        <p:spPr bwMode="auto">
          <a:xfrm>
            <a:off x="0" y="24685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altLang="en-US"/>
          </a:p>
        </p:txBody>
      </p:sp>
      <p:pic>
        <p:nvPicPr>
          <p:cNvPr id="17432" name="Picture 24" descr="http://www.homeandgardenshow.com/Uploads/Public/Images/MHGS/2014/ShowSponsors/SleepNumber_2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1981200"/>
            <a:ext cx="1905000" cy="352426"/>
          </a:xfrm>
          <a:prstGeom prst="rect">
            <a:avLst/>
          </a:prstGeom>
          <a:noFill/>
        </p:spPr>
      </p:pic>
      <p:pic>
        <p:nvPicPr>
          <p:cNvPr id="17434" name="Picture 26" descr="http://www.homeandgardenshow.com/Uploads/Public/Images/MHGS/2015/Sponsor%20Logo/Wings_Logo_2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33800" y="1752600"/>
            <a:ext cx="1905000" cy="885825"/>
          </a:xfrm>
          <a:prstGeom prst="rect">
            <a:avLst/>
          </a:prstGeom>
          <a:noFill/>
        </p:spPr>
      </p:pic>
      <p:pic>
        <p:nvPicPr>
          <p:cNvPr id="17436" name="Picture 28" descr="http://www.marketplaceevents.com/Uploads/Public/Images/MHGS/2014/ShowSponsors/Marvin_Rose_20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0" y="3124200"/>
            <a:ext cx="1905000" cy="790576"/>
          </a:xfrm>
          <a:prstGeom prst="rect">
            <a:avLst/>
          </a:prstGeom>
          <a:noFill/>
        </p:spPr>
      </p:pic>
      <p:pic>
        <p:nvPicPr>
          <p:cNvPr id="17438" name="Picture 30" descr="http://www.marketplaceevents.com/Uploads/Public/Images/MHGS/2014/ShowSponsors/LP_20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57800" y="3276600"/>
            <a:ext cx="1905000" cy="419101"/>
          </a:xfrm>
          <a:prstGeom prst="rect">
            <a:avLst/>
          </a:prstGeom>
          <a:noFill/>
        </p:spPr>
      </p:pic>
      <p:pic>
        <p:nvPicPr>
          <p:cNvPr id="17440" name="Picture 32" descr="http://www.marketplaceevents.com/Uploads/Public/Images/MHGS/2014/ShowSponsors/BBB_200_thumb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39000" y="4038600"/>
            <a:ext cx="822302" cy="1524000"/>
          </a:xfrm>
          <a:prstGeom prst="rect">
            <a:avLst/>
          </a:prstGeom>
          <a:noFill/>
        </p:spPr>
      </p:pic>
      <p:pic>
        <p:nvPicPr>
          <p:cNvPr id="17442" name="Picture 34" descr="http://www.marketplaceevents.com/Uploads/Public/Images/MHGS/2014/ShowSponsors/ViebrockConstruction_20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58000" y="1752600"/>
            <a:ext cx="1422400" cy="1066800"/>
          </a:xfrm>
          <a:prstGeom prst="rect">
            <a:avLst/>
          </a:prstGeom>
          <a:noFill/>
        </p:spPr>
      </p:pic>
      <p:pic>
        <p:nvPicPr>
          <p:cNvPr id="17444" name="Picture 36" descr="http://www.homeandgardenshow.com/Uploads/Public/Images/MHGS/2014/ShowSponsors/TheGardenBytheWoods_200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57200" y="4495800"/>
            <a:ext cx="1905000" cy="771525"/>
          </a:xfrm>
          <a:prstGeom prst="rect">
            <a:avLst/>
          </a:prstGeom>
          <a:noFill/>
        </p:spPr>
      </p:pic>
      <p:pic>
        <p:nvPicPr>
          <p:cNvPr id="17446" name="Picture 38" descr="http://www.marketplaceevents.com/Uploads/Public/Images/MHGS/2014/ShowSponsors/HOM_200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886200" y="4495800"/>
            <a:ext cx="1905000" cy="847725"/>
          </a:xfrm>
          <a:prstGeom prst="rect">
            <a:avLst/>
          </a:prstGeom>
          <a:noFill/>
        </p:spPr>
      </p:pic>
      <p:pic>
        <p:nvPicPr>
          <p:cNvPr id="17447" name="Picture 39" descr="T:\Logos for Show Guide\2015 Sponsors\Metro Transit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038600" y="5867400"/>
            <a:ext cx="2683954" cy="457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5"/>
          <p:cNvSpPr txBox="1">
            <a:spLocks noChangeArrowheads="1"/>
          </p:cNvSpPr>
          <p:nvPr/>
        </p:nvSpPr>
        <p:spPr bwMode="auto">
          <a:xfrm>
            <a:off x="1485900" y="762000"/>
            <a:ext cx="61722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en-US" sz="4400" b="1">
                <a:solidFill>
                  <a:srgbClr val="000000"/>
                </a:solidFill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Why Sponsor?</a:t>
            </a:r>
          </a:p>
        </p:txBody>
      </p:sp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04800" y="1585913"/>
            <a:ext cx="8534400" cy="4586287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/>
          <a:p>
            <a:pPr>
              <a:defRPr/>
            </a:pPr>
            <a:r>
              <a:rPr lang="en-US" sz="2400" b="1" dirty="0">
                <a:latin typeface="+mn-lt"/>
              </a:rPr>
              <a:t>Elevate your presence before and during the Event b</a:t>
            </a:r>
            <a:r>
              <a:rPr lang="en-US" sz="2400" b="1" i="1" dirty="0">
                <a:latin typeface="+mn-lt"/>
              </a:rPr>
              <a:t>y </a:t>
            </a:r>
            <a:r>
              <a:rPr lang="en-US" sz="2400" b="1" i="1" dirty="0">
                <a:solidFill>
                  <a:srgbClr val="FF0000"/>
                </a:solidFill>
                <a:latin typeface="+mn-lt"/>
              </a:rPr>
              <a:t>setting yourself apart from the competition.</a:t>
            </a:r>
          </a:p>
          <a:p>
            <a:pPr>
              <a:defRPr/>
            </a:pPr>
            <a:endParaRPr lang="en-US" sz="2400" b="1" i="1" dirty="0">
              <a:latin typeface="+mn-lt"/>
            </a:endParaRPr>
          </a:p>
          <a:p>
            <a:pPr>
              <a:defRPr/>
            </a:pPr>
            <a:r>
              <a:rPr lang="en-US" sz="2200" b="1" i="1" dirty="0">
                <a:latin typeface="+mn-lt"/>
              </a:rPr>
              <a:t>We customize to reach your marketing goals and fit within your budget.</a:t>
            </a:r>
          </a:p>
          <a:p>
            <a:pPr marL="800100" lvl="1" indent="-342900">
              <a:buFont typeface="Wingdings" charset="2"/>
              <a:buChar char="Ø"/>
              <a:defRPr/>
            </a:pPr>
            <a:r>
              <a:rPr lang="en-US" sz="2200" dirty="0">
                <a:latin typeface="+mn-lt"/>
              </a:rPr>
              <a:t>  Drive booth traffic</a:t>
            </a:r>
          </a:p>
          <a:p>
            <a:pPr marL="800100" lvl="1" indent="-342900">
              <a:buFont typeface="Wingdings" charset="2"/>
              <a:buChar char="Ø"/>
              <a:defRPr/>
            </a:pPr>
            <a:r>
              <a:rPr lang="en-US" sz="2200" dirty="0">
                <a:latin typeface="+mn-lt"/>
              </a:rPr>
              <a:t>  Drive consumers back to your retail locations and websites</a:t>
            </a:r>
          </a:p>
          <a:p>
            <a:pPr marL="800100" lvl="1" indent="-342900">
              <a:buFont typeface="Wingdings" charset="2"/>
              <a:buChar char="Ø"/>
              <a:defRPr/>
            </a:pPr>
            <a:r>
              <a:rPr lang="en-US" sz="2200" dirty="0">
                <a:latin typeface="+mn-lt"/>
              </a:rPr>
              <a:t>  Product/service awareness</a:t>
            </a:r>
          </a:p>
          <a:p>
            <a:pPr marL="800100" lvl="1" indent="-342900">
              <a:buFont typeface="Wingdings" charset="2"/>
              <a:buChar char="Ø"/>
              <a:defRPr/>
            </a:pPr>
            <a:r>
              <a:rPr lang="en-US" sz="2200" dirty="0">
                <a:latin typeface="+mn-lt"/>
              </a:rPr>
              <a:t>  Increase brand loyalty</a:t>
            </a:r>
          </a:p>
          <a:p>
            <a:pPr marL="800100" lvl="1" indent="-342900">
              <a:buFont typeface="Wingdings" charset="2"/>
              <a:buChar char="Ø"/>
              <a:defRPr/>
            </a:pPr>
            <a:r>
              <a:rPr lang="en-US" sz="2200" dirty="0">
                <a:latin typeface="+mn-lt"/>
              </a:rPr>
              <a:t>  Reinforce image</a:t>
            </a:r>
          </a:p>
          <a:p>
            <a:pPr marL="800100" lvl="1" indent="-342900">
              <a:buFont typeface="Wingdings" charset="2"/>
              <a:buChar char="Ø"/>
              <a:defRPr/>
            </a:pPr>
            <a:r>
              <a:rPr lang="en-US" sz="2200" dirty="0">
                <a:latin typeface="+mn-lt"/>
              </a:rPr>
              <a:t>  Close sales on show floor</a:t>
            </a:r>
          </a:p>
          <a:p>
            <a:pPr marL="800100" lvl="1" indent="-342900">
              <a:buFont typeface="Wingdings" charset="2"/>
              <a:buChar char="Ø"/>
              <a:defRPr/>
            </a:pPr>
            <a:r>
              <a:rPr lang="en-US" sz="2200" dirty="0">
                <a:latin typeface="+mn-lt"/>
              </a:rPr>
              <a:t>  Gather qualified leads which results in sales</a:t>
            </a:r>
          </a:p>
          <a:p>
            <a:pPr marL="800100" lvl="1" indent="-342900">
              <a:buFont typeface="Wingdings" charset="2"/>
              <a:buChar char="Ø"/>
              <a:defRPr/>
            </a:pPr>
            <a:r>
              <a:rPr lang="en-US" sz="2200" dirty="0">
                <a:latin typeface="+mn-lt"/>
              </a:rPr>
              <a:t>  Invaluable research information</a:t>
            </a:r>
          </a:p>
          <a:p>
            <a:pPr lvl="1">
              <a:defRPr/>
            </a:pPr>
            <a:endParaRPr lang="en-US" sz="2200" b="1" u="sn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5"/>
          <p:cNvSpPr txBox="1">
            <a:spLocks noChangeArrowheads="1"/>
          </p:cNvSpPr>
          <p:nvPr/>
        </p:nvSpPr>
        <p:spPr bwMode="auto">
          <a:xfrm>
            <a:off x="228600" y="1066800"/>
            <a:ext cx="8915400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sz="4400" b="1">
                <a:solidFill>
                  <a:srgbClr val="000000"/>
                </a:solidFill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Marketing Opportunities at Affordable Pricing</a:t>
            </a:r>
          </a:p>
        </p:txBody>
      </p:sp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152400" y="2895600"/>
            <a:ext cx="3505200" cy="304641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2400" b="1" dirty="0">
                <a:latin typeface="Calibri"/>
                <a:cs typeface="Calibri"/>
              </a:rPr>
              <a:t>Marketing Opportunities </a:t>
            </a:r>
          </a:p>
          <a:p>
            <a:pPr eaLnBrk="1" hangingPunct="1">
              <a:defRPr/>
            </a:pPr>
            <a:r>
              <a:rPr lang="en-US" sz="2400" b="1" dirty="0">
                <a:latin typeface="Calibri"/>
                <a:cs typeface="Calibri"/>
              </a:rPr>
              <a:t>vs. Sponsorships</a:t>
            </a:r>
          </a:p>
          <a:p>
            <a:pPr eaLnBrk="1" hangingPunct="1">
              <a:defRPr/>
            </a:pPr>
            <a:endParaRPr lang="en-US" sz="2400" b="1" dirty="0">
              <a:latin typeface="Calibri"/>
              <a:cs typeface="Calibri"/>
            </a:endParaRPr>
          </a:p>
          <a:p>
            <a:pPr marL="342900" indent="-342900" eaLnBrk="1" hangingPunct="1">
              <a:buFont typeface="Wingdings" charset="2"/>
              <a:buChar char="Ø"/>
              <a:defRPr/>
            </a:pPr>
            <a:r>
              <a:rPr lang="en-US" sz="2400" dirty="0" smtClean="0">
                <a:latin typeface="Calibri"/>
                <a:cs typeface="Calibri"/>
              </a:rPr>
              <a:t>Ask your </a:t>
            </a:r>
            <a:r>
              <a:rPr lang="en-US" sz="2400" dirty="0">
                <a:latin typeface="Calibri"/>
                <a:cs typeface="Calibri"/>
              </a:rPr>
              <a:t>Exhibit Sales </a:t>
            </a:r>
            <a:r>
              <a:rPr lang="en-US" sz="2400" dirty="0" smtClean="0">
                <a:latin typeface="Calibri"/>
                <a:cs typeface="Calibri"/>
              </a:rPr>
              <a:t>Consultant</a:t>
            </a:r>
          </a:p>
          <a:p>
            <a:pPr marL="342900" indent="-342900" eaLnBrk="1" hangingPunct="1">
              <a:buFont typeface="Wingdings" charset="2"/>
              <a:buChar char="Ø"/>
              <a:defRPr/>
            </a:pPr>
            <a:r>
              <a:rPr lang="en-US" sz="2400" dirty="0" smtClean="0">
                <a:latin typeface="Calibri"/>
                <a:cs typeface="Calibri"/>
              </a:rPr>
              <a:t>From </a:t>
            </a:r>
            <a:r>
              <a:rPr lang="en-US" sz="2400" dirty="0">
                <a:latin typeface="Calibri"/>
                <a:cs typeface="Calibri"/>
              </a:rPr>
              <a:t>$300 and up</a:t>
            </a:r>
          </a:p>
          <a:p>
            <a:pPr eaLnBrk="1" hangingPunct="1">
              <a:defRPr/>
            </a:pPr>
            <a:endParaRPr lang="en-US" sz="2400" dirty="0">
              <a:latin typeface="Calibri"/>
              <a:cs typeface="Calibri"/>
            </a:endParaRPr>
          </a:p>
          <a:p>
            <a:pPr eaLnBrk="1" hangingPunct="1">
              <a:defRPr/>
            </a:pPr>
            <a:endParaRPr lang="en-US" sz="2400" b="1" u="sng" dirty="0">
              <a:latin typeface="Calibri"/>
              <a:cs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105400" y="1927225"/>
            <a:ext cx="3616325" cy="4549775"/>
          </a:xfrm>
          <a:prstGeom prst="rect">
            <a:avLst/>
          </a:prstGeom>
          <a:noFill/>
          <a:ln w="3810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aphicFrame>
        <p:nvGraphicFramePr>
          <p:cNvPr id="19461" name="Object 2"/>
          <p:cNvGraphicFramePr>
            <a:graphicFrameLocks noChangeAspect="1"/>
          </p:cNvGraphicFramePr>
          <p:nvPr/>
        </p:nvGraphicFramePr>
        <p:xfrm>
          <a:off x="5257800" y="2057400"/>
          <a:ext cx="3382963" cy="4378325"/>
        </p:xfrm>
        <a:graphic>
          <a:graphicData uri="http://schemas.openxmlformats.org/presentationml/2006/ole">
            <p:oleObj spid="_x0000_s19461" name="Acrobat Document" r:id="rId4" imgW="5508000" imgH="7128000" progId="AcroExch.Document.7">
              <p:embed/>
            </p:oleObj>
          </a:graphicData>
        </a:graphic>
      </p:graphicFrame>
      <p:pic>
        <p:nvPicPr>
          <p:cNvPr id="19463" name="Picture 7" descr="http://www.homeandgardenshow.com/Uploads/Public/Images/MHGS_150NEW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0" y="2057400"/>
            <a:ext cx="1047750" cy="12363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2800" y="2133600"/>
            <a:ext cx="5334000" cy="3429000"/>
          </a:xfrm>
        </p:spPr>
        <p:txBody>
          <a:bodyPr/>
          <a:lstStyle/>
          <a:p>
            <a:pPr algn="ctr">
              <a:buNone/>
            </a:pPr>
            <a:r>
              <a:rPr lang="en-CA" sz="3600" dirty="0" smtClean="0"/>
              <a:t>2016 Minneapolis Home + Garden Show</a:t>
            </a:r>
          </a:p>
          <a:p>
            <a:pPr algn="ctr"/>
            <a:endParaRPr lang="en-CA" sz="1400" dirty="0" smtClean="0"/>
          </a:p>
          <a:p>
            <a:pPr lvl="1" algn="ctr">
              <a:buNone/>
            </a:pPr>
            <a:r>
              <a:rPr lang="en-CA" dirty="0" smtClean="0"/>
              <a:t>	Feb 26</a:t>
            </a:r>
            <a:r>
              <a:rPr lang="en-CA" baseline="30000" dirty="0" smtClean="0"/>
              <a:t>th</a:t>
            </a:r>
            <a:r>
              <a:rPr lang="en-CA" dirty="0" smtClean="0"/>
              <a:t> – 28</a:t>
            </a:r>
            <a:r>
              <a:rPr lang="en-CA" baseline="30000" dirty="0" smtClean="0"/>
              <a:t>th</a:t>
            </a:r>
            <a:r>
              <a:rPr lang="en-CA" dirty="0" smtClean="0"/>
              <a:t>  </a:t>
            </a:r>
          </a:p>
          <a:p>
            <a:pPr lvl="1" algn="ctr">
              <a:buNone/>
            </a:pPr>
            <a:r>
              <a:rPr lang="en-CA" dirty="0" smtClean="0"/>
              <a:t>AND  </a:t>
            </a:r>
          </a:p>
          <a:p>
            <a:pPr lvl="1" algn="ctr">
              <a:buNone/>
            </a:pPr>
            <a:r>
              <a:rPr lang="en-CA" dirty="0" smtClean="0"/>
              <a:t>Mar 4</a:t>
            </a:r>
            <a:r>
              <a:rPr lang="en-CA" baseline="30000" dirty="0" smtClean="0"/>
              <a:t>th</a:t>
            </a:r>
            <a:r>
              <a:rPr lang="en-CA" dirty="0" smtClean="0"/>
              <a:t> – 6</a:t>
            </a:r>
            <a:r>
              <a:rPr lang="en-CA" baseline="30000" dirty="0" smtClean="0"/>
              <a:t>th</a:t>
            </a:r>
            <a:r>
              <a:rPr lang="en-CA" dirty="0" smtClean="0"/>
              <a:t> 2016</a:t>
            </a:r>
          </a:p>
          <a:p>
            <a:pPr lvl="1">
              <a:buNone/>
            </a:pPr>
            <a:endParaRPr lang="en-CA" dirty="0" smtClean="0"/>
          </a:p>
          <a:p>
            <a:pPr lvl="1">
              <a:buNone/>
            </a:pPr>
            <a:endParaRPr lang="en-CA" dirty="0" smtClean="0"/>
          </a:p>
          <a:p>
            <a:endParaRPr lang="en-CA" dirty="0" smtClean="0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457200" y="754063"/>
            <a:ext cx="5686425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en-US" sz="5400" b="1" dirty="0" smtClean="0">
                <a:solidFill>
                  <a:srgbClr val="FF0000"/>
                </a:solidFill>
                <a:latin typeface="Calibri" pitchFamily="34" charset="0"/>
              </a:rPr>
              <a:t>BIG NEWS!!!</a:t>
            </a:r>
            <a:r>
              <a:rPr lang="en-US" altLang="en-US" sz="4400" b="1" dirty="0">
                <a:solidFill>
                  <a:schemeClr val="bg1"/>
                </a:solidFill>
              </a:rPr>
              <a:t>	</a:t>
            </a:r>
          </a:p>
        </p:txBody>
      </p:sp>
      <p:pic>
        <p:nvPicPr>
          <p:cNvPr id="5" name="Picture 5" descr="Minneapoli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2057400"/>
            <a:ext cx="3429000" cy="334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0" y="990600"/>
            <a:ext cx="91440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 altLang="en-US" sz="4400" b="1">
                <a:latin typeface="Calibri" pitchFamily="34" charset="0"/>
                <a:ea typeface="Times New Roman" pitchFamily="18" charset="0"/>
                <a:cs typeface="Calibri" pitchFamily="34" charset="0"/>
              </a:rPr>
              <a:t>Engage With Us!</a:t>
            </a:r>
          </a:p>
        </p:txBody>
      </p:sp>
      <p:sp>
        <p:nvSpPr>
          <p:cNvPr id="20483" name="Rectangle 2"/>
          <p:cNvSpPr>
            <a:spLocks noChangeArrowheads="1"/>
          </p:cNvSpPr>
          <p:nvPr/>
        </p:nvSpPr>
        <p:spPr bwMode="auto">
          <a:xfrm>
            <a:off x="2362200" y="1927225"/>
            <a:ext cx="6572250" cy="554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ja-JP" altLang="en-US" sz="2400">
                <a:latin typeface="Calibri" pitchFamily="34" charset="0"/>
                <a:cs typeface="Calibri" pitchFamily="34" charset="0"/>
              </a:rPr>
              <a:t>“</a:t>
            </a:r>
            <a:r>
              <a:rPr lang="en-US" altLang="en-US" sz="2400" dirty="0"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Like</a:t>
            </a:r>
            <a:r>
              <a:rPr lang="ja-JP" altLang="en-US" sz="2400">
                <a:latin typeface="Calibri" pitchFamily="34" charset="0"/>
                <a:cs typeface="Calibri" pitchFamily="34" charset="0"/>
              </a:rPr>
              <a:t>”</a:t>
            </a:r>
            <a:r>
              <a:rPr lang="en-US" altLang="en-US" sz="2400" dirty="0"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 Home and Garden Events</a:t>
            </a:r>
            <a:br>
              <a:rPr lang="en-US" altLang="en-US" sz="2400" dirty="0">
                <a:latin typeface="Calibri" pitchFamily="34" charset="0"/>
                <a:ea typeface="ＭＳ Ｐゴシック" pitchFamily="34" charset="-128"/>
                <a:cs typeface="Calibri" pitchFamily="34" charset="0"/>
              </a:rPr>
            </a:br>
            <a:r>
              <a:rPr lang="en-US" altLang="en-US" sz="2400" dirty="0"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facebook.com/</a:t>
            </a:r>
            <a:r>
              <a:rPr lang="en-US" altLang="en-US" sz="2400" dirty="0" err="1"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homeandgardenevents</a:t>
            </a:r>
            <a:r>
              <a:rPr lang="en-US" altLang="en-US" sz="2400" dirty="0"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/>
            </a:r>
            <a:br>
              <a:rPr lang="en-US" altLang="en-US" sz="2400" dirty="0">
                <a:latin typeface="Calibri" pitchFamily="34" charset="0"/>
                <a:ea typeface="ＭＳ Ｐゴシック" pitchFamily="34" charset="-128"/>
                <a:cs typeface="Calibri" pitchFamily="34" charset="0"/>
              </a:rPr>
            </a:br>
            <a:endParaRPr lang="en-US" altLang="en-US" sz="2400" dirty="0">
              <a:latin typeface="Calibri" pitchFamily="34" charset="0"/>
              <a:ea typeface="ＭＳ Ｐゴシック" pitchFamily="34" charset="-128"/>
              <a:cs typeface="Calibri" pitchFamily="34" charset="0"/>
            </a:endParaRPr>
          </a:p>
          <a:p>
            <a:pPr marL="342900" indent="-342900">
              <a:buFont typeface="Wingdings" pitchFamily="2" charset="2"/>
              <a:buChar char="Ø"/>
            </a:pPr>
            <a:endParaRPr lang="en-US" altLang="en-US" sz="2400" dirty="0">
              <a:latin typeface="Calibri" pitchFamily="34" charset="0"/>
              <a:ea typeface="ＭＳ Ｐゴシック" pitchFamily="34" charset="-128"/>
              <a:cs typeface="Calibri" pitchFamily="34" charset="0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en-US" altLang="en-US" sz="2400" dirty="0"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Follow us: Twitter: </a:t>
            </a:r>
            <a:r>
              <a:rPr lang="en-US" altLang="en-US" sz="2400" dirty="0" smtClean="0"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@</a:t>
            </a:r>
            <a:r>
              <a:rPr lang="en-US" altLang="en-US" sz="2400" dirty="0" err="1" smtClean="0"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HomeShowMPLS</a:t>
            </a:r>
            <a:endParaRPr lang="en-US" altLang="en-US" sz="2400" dirty="0">
              <a:latin typeface="Calibri" pitchFamily="34" charset="0"/>
              <a:ea typeface="ＭＳ Ｐゴシック" pitchFamily="34" charset="-128"/>
              <a:cs typeface="Calibri" pitchFamily="34" charset="0"/>
            </a:endParaRPr>
          </a:p>
          <a:p>
            <a:pPr marL="342900" indent="-342900">
              <a:buFont typeface="Wingdings" pitchFamily="2" charset="2"/>
              <a:buChar char="Ø"/>
            </a:pPr>
            <a:endParaRPr lang="en-US" altLang="en-US" sz="2400" dirty="0">
              <a:latin typeface="Calibri" pitchFamily="34" charset="0"/>
              <a:ea typeface="ＭＳ Ｐゴシック" pitchFamily="34" charset="-128"/>
              <a:cs typeface="Calibri" pitchFamily="34" charset="0"/>
            </a:endParaRPr>
          </a:p>
          <a:p>
            <a:pPr marL="342900" indent="-342900">
              <a:buFont typeface="Wingdings" pitchFamily="2" charset="2"/>
              <a:buChar char="Ø"/>
            </a:pPr>
            <a:endParaRPr lang="en-US" altLang="en-US" sz="2400" dirty="0">
              <a:latin typeface="Calibri" pitchFamily="34" charset="0"/>
              <a:ea typeface="ＭＳ Ｐゴシック" pitchFamily="34" charset="-128"/>
              <a:cs typeface="Calibri" pitchFamily="34" charset="0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en-US" altLang="en-US" sz="2400" dirty="0" err="1"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Pinterest</a:t>
            </a:r>
            <a:r>
              <a:rPr lang="en-US" altLang="en-US" sz="2400" dirty="0"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: pinterest.com/</a:t>
            </a:r>
            <a:r>
              <a:rPr lang="en-US" altLang="en-US" sz="2400" dirty="0" err="1"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homeshows</a:t>
            </a:r>
            <a:endParaRPr lang="en-US" altLang="en-US" sz="2400" dirty="0">
              <a:latin typeface="Calibri" pitchFamily="34" charset="0"/>
              <a:ea typeface="ＭＳ Ｐゴシック" pitchFamily="34" charset="-128"/>
              <a:cs typeface="Calibri" pitchFamily="34" charset="0"/>
            </a:endParaRPr>
          </a:p>
          <a:p>
            <a:pPr marL="342900" indent="-342900">
              <a:buFont typeface="Wingdings" pitchFamily="2" charset="2"/>
              <a:buChar char="Ø"/>
            </a:pPr>
            <a:endParaRPr lang="en-US" altLang="en-US" sz="2400" dirty="0">
              <a:latin typeface="Calibri" pitchFamily="34" charset="0"/>
              <a:ea typeface="ＭＳ Ｐゴシック" pitchFamily="34" charset="-128"/>
              <a:cs typeface="Calibri" pitchFamily="34" charset="0"/>
            </a:endParaRPr>
          </a:p>
          <a:p>
            <a:pPr marL="342900" indent="-342900"/>
            <a:endParaRPr lang="en-US" altLang="en-US" sz="2400" dirty="0">
              <a:latin typeface="Calibri" pitchFamily="34" charset="0"/>
              <a:ea typeface="ＭＳ Ｐゴシック" pitchFamily="34" charset="-128"/>
              <a:cs typeface="Calibri" pitchFamily="34" charset="0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en-US" altLang="en-US" sz="2400" dirty="0"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Blog – HomeandGardenBlog.com</a:t>
            </a:r>
          </a:p>
          <a:p>
            <a:pPr marL="342900" indent="-342900">
              <a:buFont typeface="Wingdings" pitchFamily="2" charset="2"/>
              <a:buChar char="Ø"/>
            </a:pPr>
            <a:endParaRPr lang="en-US" altLang="en-US" sz="2400" dirty="0">
              <a:latin typeface="Calibri" pitchFamily="34" charset="0"/>
              <a:ea typeface="ＭＳ Ｐゴシック" pitchFamily="34" charset="-128"/>
              <a:cs typeface="Calibri" pitchFamily="34" charset="0"/>
            </a:endParaRPr>
          </a:p>
          <a:p>
            <a:pPr marL="342900" indent="-342900">
              <a:buFont typeface="Wingdings" pitchFamily="2" charset="2"/>
              <a:buChar char="Ø"/>
            </a:pPr>
            <a:endParaRPr lang="en-US" altLang="en-US" sz="2400" dirty="0">
              <a:latin typeface="Calibri" pitchFamily="34" charset="0"/>
              <a:ea typeface="ＭＳ Ｐゴシック" pitchFamily="34" charset="-128"/>
              <a:cs typeface="Calibri" pitchFamily="34" charset="0"/>
            </a:endParaRPr>
          </a:p>
          <a:p>
            <a:pPr marL="342900" indent="-342900"/>
            <a:endParaRPr lang="en-US" altLang="en-US" sz="2400" dirty="0">
              <a:solidFill>
                <a:srgbClr val="FF0000"/>
              </a:solidFill>
              <a:latin typeface="Calibri" pitchFamily="34" charset="0"/>
              <a:ea typeface="ＭＳ Ｐゴシック" pitchFamily="34" charset="-128"/>
              <a:cs typeface="Calibri" pitchFamily="34" charset="0"/>
            </a:endParaRPr>
          </a:p>
          <a:p>
            <a:pPr marL="342900" indent="-342900">
              <a:buFont typeface="Wingdings" pitchFamily="2" charset="2"/>
              <a:buChar char="Ø"/>
            </a:pPr>
            <a:endParaRPr lang="en-US" altLang="en-US" dirty="0">
              <a:latin typeface="Calibri" pitchFamily="34" charset="0"/>
              <a:ea typeface="ＭＳ Ｐゴシック" pitchFamily="34" charset="-128"/>
              <a:cs typeface="Calibri" pitchFamily="34" charset="0"/>
            </a:endParaRPr>
          </a:p>
        </p:txBody>
      </p:sp>
      <p:pic>
        <p:nvPicPr>
          <p:cNvPr id="20484" name="Picture 7" descr="FB image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7725" y="1676400"/>
            <a:ext cx="1057275" cy="1090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Picture 8" descr="twitter image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0425" y="2917825"/>
            <a:ext cx="1031875" cy="103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6" name="Picture 9" descr="pinterest icon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76300" y="4213225"/>
            <a:ext cx="1000125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1143000"/>
          </a:xfrm>
        </p:spPr>
        <p:txBody>
          <a:bodyPr/>
          <a:lstStyle/>
          <a:p>
            <a:pPr eaLnBrk="1" hangingPunct="1"/>
            <a:r>
              <a:rPr lang="en-CA" altLang="en-US" b="1" smtClean="0">
                <a:ea typeface="Calibri" pitchFamily="34" charset="0"/>
                <a:cs typeface="Calibri" pitchFamily="34" charset="0"/>
              </a:rPr>
              <a:t>Holiday Gift Guides on Facebook</a:t>
            </a:r>
          </a:p>
        </p:txBody>
      </p:sp>
      <p:pic>
        <p:nvPicPr>
          <p:cNvPr id="22531" name="Picture 3" descr="MothersDayGiftGuide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0200" y="2667000"/>
            <a:ext cx="3411538" cy="340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4" descr="MothersDayFBpostEXH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53125" y="2514600"/>
            <a:ext cx="2622550" cy="351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ight Arrow 4"/>
          <p:cNvSpPr>
            <a:spLocks noChangeArrowheads="1"/>
          </p:cNvSpPr>
          <p:nvPr/>
        </p:nvSpPr>
        <p:spPr bwMode="auto">
          <a:xfrm>
            <a:off x="4900613" y="3706813"/>
            <a:ext cx="1052512" cy="822325"/>
          </a:xfrm>
          <a:prstGeom prst="rightArrow">
            <a:avLst>
              <a:gd name="adj1" fmla="val 50000"/>
              <a:gd name="adj2" fmla="val 50018"/>
            </a:avLst>
          </a:prstGeom>
          <a:solidFill>
            <a:srgbClr val="FF0000"/>
          </a:solidFill>
          <a:ln w="9525">
            <a:solidFill>
              <a:srgbClr val="B6DCDF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solidFill>
                <a:schemeClr val="lt1"/>
              </a:solidFill>
              <a:latin typeface="+mn-lt"/>
            </a:endParaRPr>
          </a:p>
        </p:txBody>
      </p:sp>
      <p:sp>
        <p:nvSpPr>
          <p:cNvPr id="6" name="Donut 6"/>
          <p:cNvSpPr>
            <a:spLocks/>
          </p:cNvSpPr>
          <p:nvPr/>
        </p:nvSpPr>
        <p:spPr bwMode="auto">
          <a:xfrm>
            <a:off x="5529263" y="2706688"/>
            <a:ext cx="2001837" cy="615950"/>
          </a:xfrm>
          <a:custGeom>
            <a:avLst/>
            <a:gdLst>
              <a:gd name="T0" fmla="*/ 1000857 w 2001713"/>
              <a:gd name="T1" fmla="*/ 0 h 615729"/>
              <a:gd name="T2" fmla="*/ 293144 w 2001713"/>
              <a:gd name="T3" fmla="*/ 90171 h 615729"/>
              <a:gd name="T4" fmla="*/ 0 w 2001713"/>
              <a:gd name="T5" fmla="*/ 307865 h 615729"/>
              <a:gd name="T6" fmla="*/ 293144 w 2001713"/>
              <a:gd name="T7" fmla="*/ 525558 h 615729"/>
              <a:gd name="T8" fmla="*/ 1000857 w 2001713"/>
              <a:gd name="T9" fmla="*/ 615729 h 615729"/>
              <a:gd name="T10" fmla="*/ 1708569 w 2001713"/>
              <a:gd name="T11" fmla="*/ 525558 h 615729"/>
              <a:gd name="T12" fmla="*/ 2001713 w 2001713"/>
              <a:gd name="T13" fmla="*/ 307865 h 615729"/>
              <a:gd name="T14" fmla="*/ 1708569 w 2001713"/>
              <a:gd name="T15" fmla="*/ 90171 h 615729"/>
              <a:gd name="T16" fmla="*/ 17694720 60000 65536"/>
              <a:gd name="T17" fmla="*/ 17694720 60000 65536"/>
              <a:gd name="T18" fmla="*/ 11796480 60000 65536"/>
              <a:gd name="T19" fmla="*/ 5898240 60000 65536"/>
              <a:gd name="T20" fmla="*/ 5898240 60000 65536"/>
              <a:gd name="T21" fmla="*/ 5898240 60000 65536"/>
              <a:gd name="T22" fmla="*/ 0 60000 65536"/>
              <a:gd name="T23" fmla="*/ 17694720 60000 65536"/>
              <a:gd name="T24" fmla="*/ 293144 w 2001713"/>
              <a:gd name="T25" fmla="*/ 90171 h 615729"/>
              <a:gd name="T26" fmla="*/ 1708569 w 2001713"/>
              <a:gd name="T27" fmla="*/ 525558 h 615729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001713" h="615729">
                <a:moveTo>
                  <a:pt x="0" y="307865"/>
                </a:moveTo>
                <a:lnTo>
                  <a:pt x="0" y="307865"/>
                </a:lnTo>
                <a:cubicBezTo>
                  <a:pt x="1" y="137836"/>
                  <a:pt x="448100" y="0"/>
                  <a:pt x="1000857" y="0"/>
                </a:cubicBezTo>
                <a:cubicBezTo>
                  <a:pt x="1000857" y="0"/>
                  <a:pt x="1000857" y="1"/>
                  <a:pt x="1000857" y="1"/>
                </a:cubicBezTo>
                <a:lnTo>
                  <a:pt x="1000858" y="0"/>
                </a:lnTo>
                <a:cubicBezTo>
                  <a:pt x="1553616" y="1"/>
                  <a:pt x="2001715" y="137836"/>
                  <a:pt x="2001715" y="307866"/>
                </a:cubicBezTo>
                <a:cubicBezTo>
                  <a:pt x="2001715" y="307866"/>
                  <a:pt x="2001714" y="307867"/>
                  <a:pt x="2001714" y="307867"/>
                </a:cubicBezTo>
                <a:lnTo>
                  <a:pt x="2001715" y="307868"/>
                </a:lnTo>
                <a:cubicBezTo>
                  <a:pt x="2001715" y="477897"/>
                  <a:pt x="1553616" y="615732"/>
                  <a:pt x="1000858" y="615732"/>
                </a:cubicBezTo>
                <a:cubicBezTo>
                  <a:pt x="448099" y="615733"/>
                  <a:pt x="1" y="477897"/>
                  <a:pt x="1" y="307868"/>
                </a:cubicBezTo>
                <a:cubicBezTo>
                  <a:pt x="1" y="307867"/>
                  <a:pt x="1" y="307867"/>
                  <a:pt x="1" y="307867"/>
                </a:cubicBezTo>
                <a:close/>
                <a:moveTo>
                  <a:pt x="153932" y="307865"/>
                </a:moveTo>
                <a:lnTo>
                  <a:pt x="153932" y="307865"/>
                </a:lnTo>
                <a:cubicBezTo>
                  <a:pt x="153932" y="307865"/>
                  <a:pt x="153931" y="307865"/>
                  <a:pt x="153931" y="307865"/>
                </a:cubicBezTo>
                <a:cubicBezTo>
                  <a:pt x="153932" y="392880"/>
                  <a:pt x="533112" y="461798"/>
                  <a:pt x="1000856" y="461798"/>
                </a:cubicBezTo>
                <a:lnTo>
                  <a:pt x="1000856" y="461797"/>
                </a:lnTo>
                <a:cubicBezTo>
                  <a:pt x="1468599" y="461797"/>
                  <a:pt x="1847780" y="392880"/>
                  <a:pt x="1847780" y="307866"/>
                </a:cubicBezTo>
                <a:cubicBezTo>
                  <a:pt x="1847780" y="222851"/>
                  <a:pt x="1468599" y="153934"/>
                  <a:pt x="1000856" y="153934"/>
                </a:cubicBezTo>
                <a:lnTo>
                  <a:pt x="1000856" y="153933"/>
                </a:lnTo>
                <a:cubicBezTo>
                  <a:pt x="533114" y="153933"/>
                  <a:pt x="153935" y="222851"/>
                  <a:pt x="153932" y="307865"/>
                </a:cubicBezTo>
                <a:close/>
              </a:path>
            </a:pathLst>
          </a:custGeom>
          <a:solidFill>
            <a:srgbClr val="FF0000"/>
          </a:solidFill>
          <a:ln w="3175" cap="flat" cmpd="sng">
            <a:solidFill>
              <a:srgbClr val="B6DCDF"/>
            </a:solidFill>
            <a:prstDash val="solid"/>
            <a:round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22535" name="TextBox 7"/>
          <p:cNvSpPr txBox="1">
            <a:spLocks noChangeArrowheads="1"/>
          </p:cNvSpPr>
          <p:nvPr/>
        </p:nvSpPr>
        <p:spPr bwMode="auto">
          <a:xfrm>
            <a:off x="755650" y="1684338"/>
            <a:ext cx="838835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CA" altLang="en-US" sz="2400"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Our gift guides are set up in catalogue form, then cross-promoted on our Facebook timeline to maximize exposure .  </a:t>
            </a:r>
          </a:p>
        </p:txBody>
      </p:sp>
      <p:pic>
        <p:nvPicPr>
          <p:cNvPr id="22536" name="Picture 8" descr="HolidayGiftGuide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4813" y="3505200"/>
            <a:ext cx="2495550" cy="233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62400" y="1219200"/>
            <a:ext cx="4922838" cy="507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Title 1"/>
          <p:cNvSpPr>
            <a:spLocks noGrp="1"/>
          </p:cNvSpPr>
          <p:nvPr>
            <p:ph type="title"/>
          </p:nvPr>
        </p:nvSpPr>
        <p:spPr>
          <a:xfrm>
            <a:off x="457200" y="1219200"/>
            <a:ext cx="3200400" cy="4114800"/>
          </a:xfrm>
        </p:spPr>
        <p:txBody>
          <a:bodyPr/>
          <a:lstStyle/>
          <a:p>
            <a:pPr algn="l" eaLnBrk="1" hangingPunct="1"/>
            <a:r>
              <a:rPr lang="en-CA" altLang="en-US" b="1" smtClean="0">
                <a:ea typeface="Calibri" pitchFamily="34" charset="0"/>
                <a:cs typeface="Calibri" pitchFamily="34" charset="0"/>
              </a:rPr>
              <a:t>Exhibitor Spotlight</a:t>
            </a:r>
            <a:br>
              <a:rPr lang="en-CA" altLang="en-US" b="1" smtClean="0">
                <a:ea typeface="Calibri" pitchFamily="34" charset="0"/>
                <a:cs typeface="Calibri" pitchFamily="34" charset="0"/>
              </a:rPr>
            </a:br>
            <a:r>
              <a:rPr lang="en-CA" altLang="en-US" b="1" smtClean="0">
                <a:ea typeface="Calibri" pitchFamily="34" charset="0"/>
                <a:cs typeface="Calibri" pitchFamily="34" charset="0"/>
              </a:rPr>
              <a:t/>
            </a:r>
            <a:br>
              <a:rPr lang="en-CA" altLang="en-US" b="1" smtClean="0">
                <a:ea typeface="Calibri" pitchFamily="34" charset="0"/>
                <a:cs typeface="Calibri" pitchFamily="34" charset="0"/>
              </a:rPr>
            </a:br>
            <a:r>
              <a:rPr lang="en-CA" altLang="en-US" sz="2400" smtClean="0">
                <a:ea typeface="Calibri" pitchFamily="34" charset="0"/>
                <a:cs typeface="Calibri" pitchFamily="34" charset="0"/>
              </a:rPr>
              <a:t>An example of a cross-promoted Exhibitor Spotlight  on Facebook.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4"/>
          <p:cNvSpPr txBox="1">
            <a:spLocks noChangeArrowheads="1"/>
          </p:cNvSpPr>
          <p:nvPr/>
        </p:nvSpPr>
        <p:spPr bwMode="auto">
          <a:xfrm>
            <a:off x="152400" y="533400"/>
            <a:ext cx="6858000" cy="113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sz="4400" b="1" dirty="0">
                <a:solidFill>
                  <a:srgbClr val="000000"/>
                </a:solidFill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Banner Ads  </a:t>
            </a:r>
          </a:p>
          <a:p>
            <a:r>
              <a:rPr lang="en-US" altLang="en-US" sz="2400" b="1" dirty="0">
                <a:solidFill>
                  <a:srgbClr val="000000"/>
                </a:solidFill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(Top of Page &amp; Towers Ads) From $550 - $750 </a:t>
            </a:r>
          </a:p>
        </p:txBody>
      </p:sp>
      <p:sp>
        <p:nvSpPr>
          <p:cNvPr id="5" name="Down Arrow 4"/>
          <p:cNvSpPr/>
          <p:nvPr/>
        </p:nvSpPr>
        <p:spPr>
          <a:xfrm>
            <a:off x="1905000" y="1600200"/>
            <a:ext cx="411163" cy="914400"/>
          </a:xfrm>
          <a:prstGeom prst="downArrow">
            <a:avLst/>
          </a:prstGeom>
          <a:solidFill>
            <a:srgbClr val="FF0000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25606" name="Picture 6"/>
          <p:cNvPicPr>
            <a:picLocks noChangeAspect="1" noChangeArrowheads="1"/>
          </p:cNvPicPr>
          <p:nvPr/>
        </p:nvPicPr>
        <p:blipFill>
          <a:blip r:embed="rId3" cstate="print"/>
          <a:srcRect l="10938" t="6667" r="55313" b="40000"/>
          <a:stretch>
            <a:fillRect/>
          </a:stretch>
        </p:blipFill>
        <p:spPr bwMode="auto">
          <a:xfrm>
            <a:off x="685800" y="2514600"/>
            <a:ext cx="82296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Down Arrow 3"/>
          <p:cNvSpPr/>
          <p:nvPr/>
        </p:nvSpPr>
        <p:spPr>
          <a:xfrm>
            <a:off x="7391400" y="1828800"/>
            <a:ext cx="449263" cy="1295400"/>
          </a:xfrm>
          <a:prstGeom prst="downArrow">
            <a:avLst/>
          </a:prstGeom>
          <a:solidFill>
            <a:srgbClr val="FF0000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Box 10"/>
          <p:cNvSpPr txBox="1">
            <a:spLocks noChangeArrowheads="1"/>
          </p:cNvSpPr>
          <p:nvPr/>
        </p:nvSpPr>
        <p:spPr bwMode="auto">
          <a:xfrm>
            <a:off x="2286000" y="2133600"/>
            <a:ext cx="6629400" cy="157003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sz="2400" b="1"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What this Means for  the 35,000+ Members of our Database:</a:t>
            </a:r>
          </a:p>
          <a:p>
            <a:r>
              <a:rPr lang="en-US" altLang="en-US" sz="2400"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Valuable + Inspirational Tips from Celebs, Highlights of Show Features + Other Entertaining Content</a:t>
            </a:r>
          </a:p>
        </p:txBody>
      </p:sp>
      <p:sp>
        <p:nvSpPr>
          <p:cNvPr id="26627" name="Text Box 8"/>
          <p:cNvSpPr txBox="1">
            <a:spLocks noChangeArrowheads="1"/>
          </p:cNvSpPr>
          <p:nvPr/>
        </p:nvSpPr>
        <p:spPr bwMode="auto">
          <a:xfrm>
            <a:off x="2286000" y="685800"/>
            <a:ext cx="6858000" cy="113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sz="4400" b="1">
                <a:solidFill>
                  <a:srgbClr val="000000"/>
                </a:solidFill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Email Blasts </a:t>
            </a:r>
          </a:p>
          <a:p>
            <a:r>
              <a:rPr lang="en-US" altLang="en-US" sz="2400" b="1">
                <a:solidFill>
                  <a:srgbClr val="000000"/>
                </a:solidFill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to Show Consumer Database - from $300 </a:t>
            </a:r>
          </a:p>
        </p:txBody>
      </p:sp>
      <p:sp>
        <p:nvSpPr>
          <p:cNvPr id="26628" name="Text Box 3"/>
          <p:cNvSpPr txBox="1">
            <a:spLocks noChangeArrowheads="1"/>
          </p:cNvSpPr>
          <p:nvPr/>
        </p:nvSpPr>
        <p:spPr bwMode="auto">
          <a:xfrm>
            <a:off x="3581400" y="5029200"/>
            <a:ext cx="51054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lvl="2"/>
            <a:r>
              <a:rPr lang="en-US" altLang="en-US" sz="2400"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YOUR banner ad in consumer email to 35,000 opted in homeowners </a:t>
            </a:r>
            <a:r>
              <a:rPr lang="en-US" altLang="en-US" sz="2400" b="1">
                <a:solidFill>
                  <a:srgbClr val="FF0000"/>
                </a:solidFill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only $300</a:t>
            </a:r>
            <a:r>
              <a:rPr lang="en-US" altLang="en-US" sz="2400" b="1"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!</a:t>
            </a:r>
            <a:r>
              <a:rPr lang="en-US" altLang="en-US" sz="2400" b="1">
                <a:solidFill>
                  <a:srgbClr val="FF0000"/>
                </a:solidFill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 </a:t>
            </a:r>
          </a:p>
        </p:txBody>
      </p:sp>
      <p:sp>
        <p:nvSpPr>
          <p:cNvPr id="7" name="Left Arrow 6"/>
          <p:cNvSpPr/>
          <p:nvPr/>
        </p:nvSpPr>
        <p:spPr bwMode="auto">
          <a:xfrm>
            <a:off x="2590800" y="5105400"/>
            <a:ext cx="1219200" cy="327025"/>
          </a:xfrm>
          <a:prstGeom prst="leftArrow">
            <a:avLst/>
          </a:prstGeom>
          <a:solidFill>
            <a:srgbClr val="FF0000"/>
          </a:solidFill>
          <a:ln w="28575" cap="flat" cmpd="sng" algn="ctr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sz="900" ker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charset="0"/>
            </a:endParaRPr>
          </a:p>
        </p:txBody>
      </p:sp>
      <p:pic>
        <p:nvPicPr>
          <p:cNvPr id="26630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609600"/>
            <a:ext cx="1092200" cy="546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381000" y="609600"/>
            <a:ext cx="54102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4400" b="1" dirty="0">
                <a:solidFill>
                  <a:srgbClr val="000000"/>
                </a:solidFill>
                <a:latin typeface="Calibri"/>
                <a:cs typeface="Calibri"/>
              </a:rPr>
              <a:t>Promotional Contests</a:t>
            </a:r>
            <a:endParaRPr lang="en-US" sz="440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/>
              <a:cs typeface="Calibri"/>
            </a:endParaRPr>
          </a:p>
        </p:txBody>
      </p:sp>
      <p:sp>
        <p:nvSpPr>
          <p:cNvPr id="27651" name="Text Box 82"/>
          <p:cNvSpPr txBox="1">
            <a:spLocks noChangeArrowheads="1"/>
          </p:cNvSpPr>
          <p:nvPr/>
        </p:nvSpPr>
        <p:spPr bwMode="auto">
          <a:xfrm>
            <a:off x="381000" y="1447800"/>
            <a:ext cx="8382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en-US">
              <a:ea typeface="ＭＳ Ｐゴシック" pitchFamily="34" charset="-128"/>
            </a:endParaRPr>
          </a:p>
        </p:txBody>
      </p:sp>
      <p:sp>
        <p:nvSpPr>
          <p:cNvPr id="27652" name="Text Box 87"/>
          <p:cNvSpPr txBox="1">
            <a:spLocks noChangeArrowheads="1"/>
          </p:cNvSpPr>
          <p:nvPr/>
        </p:nvSpPr>
        <p:spPr bwMode="auto">
          <a:xfrm>
            <a:off x="381000" y="4064000"/>
            <a:ext cx="8610600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No charge to list on site or offer at Show</a:t>
            </a:r>
          </a:p>
          <a:p>
            <a:pPr>
              <a:spcBef>
                <a:spcPct val="50000"/>
              </a:spcBef>
            </a:pPr>
            <a:r>
              <a:rPr lang="en-US" altLang="en-US" b="1"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$1,500 to ask two questions to receive survey results</a:t>
            </a:r>
          </a:p>
          <a:p>
            <a:pPr>
              <a:spcBef>
                <a:spcPct val="50000"/>
              </a:spcBef>
            </a:pPr>
            <a:r>
              <a:rPr lang="en-US" altLang="en-US"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How soon are you planning to replace your mattress? This Month Next Few Months More Than 6 Months</a:t>
            </a:r>
            <a:br>
              <a:rPr lang="en-US" altLang="en-US">
                <a:latin typeface="Calibri" pitchFamily="34" charset="0"/>
                <a:ea typeface="ＭＳ Ｐゴシック" pitchFamily="34" charset="-128"/>
                <a:cs typeface="Calibri" pitchFamily="34" charset="0"/>
              </a:rPr>
            </a:br>
            <a:r>
              <a:rPr lang="en-US" altLang="en-US"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/>
            </a:r>
            <a:br>
              <a:rPr lang="en-US" altLang="en-US">
                <a:latin typeface="Calibri" pitchFamily="34" charset="0"/>
                <a:ea typeface="ＭＳ Ｐゴシック" pitchFamily="34" charset="-128"/>
                <a:cs typeface="Calibri" pitchFamily="34" charset="0"/>
              </a:rPr>
            </a:br>
            <a:r>
              <a:rPr lang="en-US" altLang="en-US"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Would you like to be notified about Sleep Number products and promotions? Yes</a:t>
            </a:r>
          </a:p>
        </p:txBody>
      </p:sp>
      <p:pic>
        <p:nvPicPr>
          <p:cNvPr id="27653" name="Picture 3" descr="http://www.capitalhomeshow.com/Uploads/Public/Images/DNFHS/ContestsPromotions/SleepNumber4_25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77000" y="1003300"/>
            <a:ext cx="238125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4" name="Rectangle 4"/>
          <p:cNvSpPr>
            <a:spLocks noChangeArrowheads="1"/>
          </p:cNvSpPr>
          <p:nvPr/>
        </p:nvSpPr>
        <p:spPr bwMode="auto">
          <a:xfrm>
            <a:off x="4570413" y="-1700213"/>
            <a:ext cx="3175" cy="3400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-57132" tIns="-53958" rIns="7935" bIns="6348" anchor="ctr">
            <a:spAutoFit/>
          </a:bodyPr>
          <a:lstStyle/>
          <a:p>
            <a:pPr algn="ctr" eaLnBrk="0" hangingPunct="0"/>
            <a:r>
              <a:rPr lang="en-US" altLang="en-US" sz="700"/>
              <a:t/>
            </a:r>
            <a:br>
              <a:rPr lang="en-US" altLang="en-US" sz="700"/>
            </a:br>
            <a:r>
              <a:rPr lang="en-US" altLang="en-US" sz="700"/>
              <a:t>  </a:t>
            </a:r>
            <a:r>
              <a:rPr lang="en-US" altLang="en-US" sz="5400"/>
              <a:t/>
            </a:r>
            <a:br>
              <a:rPr lang="en-US" altLang="en-US" sz="5400"/>
            </a:br>
            <a:r>
              <a:rPr lang="en-US" altLang="en-US" sz="700"/>
              <a:t/>
            </a:r>
            <a:br>
              <a:rPr lang="en-US" altLang="en-US" sz="700"/>
            </a:br>
            <a:r>
              <a:rPr lang="en-US" altLang="en-US" sz="18200"/>
              <a:t/>
            </a:r>
            <a:br>
              <a:rPr lang="en-US" altLang="en-US" sz="18200"/>
            </a:br>
            <a:r>
              <a:rPr lang="en-US" altLang="en-US" sz="700"/>
              <a:t/>
            </a:r>
            <a:br>
              <a:rPr lang="en-US" altLang="en-US" sz="700"/>
            </a:br>
            <a:r>
              <a:rPr lang="en-US" altLang="en-US" sz="700"/>
              <a:t/>
            </a:r>
            <a:br>
              <a:rPr lang="en-US" altLang="en-US" sz="700"/>
            </a:br>
            <a:endParaRPr lang="en-US" altLang="en-US" sz="700"/>
          </a:p>
        </p:txBody>
      </p:sp>
      <p:pic>
        <p:nvPicPr>
          <p:cNvPr id="27655" name="Picture 5" descr="http://www.capitalhomeshow.com/Uploads/Public/Images/DNFHS/ContestsPromotions/SleepNumberLogo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1524000"/>
            <a:ext cx="466725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6" name="Rectangle 8"/>
          <p:cNvSpPr>
            <a:spLocks noChangeArrowheads="1"/>
          </p:cNvSpPr>
          <p:nvPr/>
        </p:nvSpPr>
        <p:spPr bwMode="auto">
          <a:xfrm>
            <a:off x="381000" y="2527300"/>
            <a:ext cx="60198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sz="2400" b="1">
                <a:solidFill>
                  <a:srgbClr val="1566A3"/>
                </a:solidFill>
                <a:latin typeface="Calibri" pitchFamily="34" charset="0"/>
                <a:hlinkClick r:id="rId5"/>
              </a:rPr>
              <a:t>Click here</a:t>
            </a:r>
            <a:r>
              <a:rPr lang="en-US" altLang="en-US" sz="2400" b="1">
                <a:solidFill>
                  <a:srgbClr val="000000"/>
                </a:solidFill>
                <a:latin typeface="Calibri" pitchFamily="34" charset="0"/>
              </a:rPr>
              <a:t> for a chance to win… Two standard size Sleep Number® AirFitTM Pillows. </a:t>
            </a:r>
            <a:br>
              <a:rPr lang="en-US" altLang="en-US" sz="2400" b="1">
                <a:solidFill>
                  <a:srgbClr val="000000"/>
                </a:solidFill>
                <a:latin typeface="Calibri" pitchFamily="34" charset="0"/>
              </a:rPr>
            </a:br>
            <a:r>
              <a:rPr lang="en-US" altLang="en-US" sz="2400" b="1">
                <a:solidFill>
                  <a:srgbClr val="1566A3"/>
                </a:solidFill>
                <a:latin typeface="Calibri" pitchFamily="34" charset="0"/>
              </a:rPr>
              <a:t>Valued at up to $459.98</a:t>
            </a:r>
            <a:endParaRPr lang="en-US" altLang="en-US" sz="2400">
              <a:latin typeface="Calibri" pitchFamily="34" charset="0"/>
            </a:endParaRPr>
          </a:p>
        </p:txBody>
      </p:sp>
      <p:sp>
        <p:nvSpPr>
          <p:cNvPr id="27657" name="Line 88"/>
          <p:cNvSpPr>
            <a:spLocks noChangeShapeType="1"/>
          </p:cNvSpPr>
          <p:nvPr/>
        </p:nvSpPr>
        <p:spPr bwMode="auto">
          <a:xfrm>
            <a:off x="0" y="3822700"/>
            <a:ext cx="9144000" cy="0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/>
          </a:ln>
        </p:spPr>
        <p:txBody>
          <a:bodyPr/>
          <a:lstStyle/>
          <a:p>
            <a:endParaRPr lang="en-C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381000" y="609600"/>
            <a:ext cx="54102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4400" b="1" dirty="0" smtClean="0">
                <a:solidFill>
                  <a:srgbClr val="000000"/>
                </a:solidFill>
                <a:latin typeface="Calibri"/>
                <a:cs typeface="Calibri"/>
              </a:rPr>
              <a:t>Media </a:t>
            </a:r>
            <a:r>
              <a:rPr lang="en-US" sz="4400" b="1" dirty="0">
                <a:solidFill>
                  <a:srgbClr val="000000"/>
                </a:solidFill>
                <a:latin typeface="Calibri"/>
                <a:cs typeface="Calibri"/>
              </a:rPr>
              <a:t>Contests</a:t>
            </a:r>
            <a:endParaRPr lang="en-US" sz="440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/>
              <a:cs typeface="Calibri"/>
            </a:endParaRPr>
          </a:p>
        </p:txBody>
      </p:sp>
      <p:sp>
        <p:nvSpPr>
          <p:cNvPr id="27651" name="Text Box 82"/>
          <p:cNvSpPr txBox="1">
            <a:spLocks noChangeArrowheads="1"/>
          </p:cNvSpPr>
          <p:nvPr/>
        </p:nvSpPr>
        <p:spPr bwMode="auto">
          <a:xfrm>
            <a:off x="381000" y="1447800"/>
            <a:ext cx="8382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en-US">
              <a:ea typeface="ＭＳ Ｐゴシック" pitchFamily="34" charset="-128"/>
            </a:endParaRPr>
          </a:p>
        </p:txBody>
      </p:sp>
      <p:sp>
        <p:nvSpPr>
          <p:cNvPr id="27654" name="Rectangle 4"/>
          <p:cNvSpPr>
            <a:spLocks noChangeArrowheads="1"/>
          </p:cNvSpPr>
          <p:nvPr/>
        </p:nvSpPr>
        <p:spPr bwMode="auto">
          <a:xfrm>
            <a:off x="4570413" y="-1700213"/>
            <a:ext cx="3175" cy="3400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-57132" tIns="-53958" rIns="7935" bIns="6348" anchor="ctr">
            <a:spAutoFit/>
          </a:bodyPr>
          <a:lstStyle/>
          <a:p>
            <a:pPr algn="ctr" eaLnBrk="0" hangingPunct="0"/>
            <a:r>
              <a:rPr lang="en-US" altLang="en-US" sz="700"/>
              <a:t/>
            </a:r>
            <a:br>
              <a:rPr lang="en-US" altLang="en-US" sz="700"/>
            </a:br>
            <a:r>
              <a:rPr lang="en-US" altLang="en-US" sz="700"/>
              <a:t>  </a:t>
            </a:r>
            <a:r>
              <a:rPr lang="en-US" altLang="en-US" sz="5400"/>
              <a:t/>
            </a:r>
            <a:br>
              <a:rPr lang="en-US" altLang="en-US" sz="5400"/>
            </a:br>
            <a:r>
              <a:rPr lang="en-US" altLang="en-US" sz="700"/>
              <a:t/>
            </a:r>
            <a:br>
              <a:rPr lang="en-US" altLang="en-US" sz="700"/>
            </a:br>
            <a:r>
              <a:rPr lang="en-US" altLang="en-US" sz="18200"/>
              <a:t/>
            </a:r>
            <a:br>
              <a:rPr lang="en-US" altLang="en-US" sz="18200"/>
            </a:br>
            <a:r>
              <a:rPr lang="en-US" altLang="en-US" sz="700"/>
              <a:t/>
            </a:r>
            <a:br>
              <a:rPr lang="en-US" altLang="en-US" sz="700"/>
            </a:br>
            <a:r>
              <a:rPr lang="en-US" altLang="en-US" sz="700"/>
              <a:t/>
            </a:r>
            <a:br>
              <a:rPr lang="en-US" altLang="en-US" sz="700"/>
            </a:br>
            <a:endParaRPr lang="en-US" altLang="en-US" sz="700"/>
          </a:p>
        </p:txBody>
      </p:sp>
      <p:sp>
        <p:nvSpPr>
          <p:cNvPr id="27657" name="Line 88"/>
          <p:cNvSpPr>
            <a:spLocks noChangeShapeType="1"/>
          </p:cNvSpPr>
          <p:nvPr/>
        </p:nvSpPr>
        <p:spPr bwMode="auto">
          <a:xfrm>
            <a:off x="0" y="5486400"/>
            <a:ext cx="9144000" cy="0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/>
          </a:ln>
        </p:spPr>
        <p:txBody>
          <a:bodyPr/>
          <a:lstStyle/>
          <a:p>
            <a:endParaRPr lang="en-CA"/>
          </a:p>
        </p:txBody>
      </p:sp>
      <p:sp>
        <p:nvSpPr>
          <p:cNvPr id="62467" name="Rectangle 3"/>
          <p:cNvSpPr>
            <a:spLocks noChangeArrowheads="1"/>
          </p:cNvSpPr>
          <p:nvPr/>
        </p:nvSpPr>
        <p:spPr bwMode="auto">
          <a:xfrm>
            <a:off x="152400" y="1491501"/>
            <a:ext cx="7391400" cy="3570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KDWB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– Photo Contest – Frozen Families  -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Listeners enter their pictures that fit the concept for a chance to win $1000 towards home renovations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50 Live mentions during Primetime</a:t>
            </a:r>
            <a:endParaRPr kumimoji="0" lang="en-CA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Social Media support via 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Facebook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and Twitter</a:t>
            </a:r>
            <a:endParaRPr kumimoji="0" lang="en-CA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Contest Page listings &amp; submission gallery</a:t>
            </a:r>
            <a:endParaRPr kumimoji="0" lang="en-CA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Weekend Sponsorship: 30x live/30x recorded mentions Sat-Sun 2/6-7</a:t>
            </a:r>
            <a:endParaRPr kumimoji="0" lang="en-CA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On-Air Ticket Giveaway Contest Page:  15x mentions M-F , listing on contest page</a:t>
            </a:r>
            <a:endParaRPr kumimoji="0" lang="en-CA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Inclusion on station 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eBlast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to opt-in recipients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CA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Cost - $1000 – </a:t>
            </a:r>
            <a:b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</a:b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Gift card or Exhibitor prize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2469" name="Picture 5" descr="http://content.clearchannel.com/cc-common/mlib/787/2014/08/default/kdwb_masthead_logo_noslogan_0_1407488943.png?t=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22384" y="1371600"/>
            <a:ext cx="2045366" cy="1295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381000" y="609600"/>
            <a:ext cx="54102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4400" b="1" dirty="0" smtClean="0">
                <a:solidFill>
                  <a:srgbClr val="000000"/>
                </a:solidFill>
                <a:latin typeface="Calibri"/>
                <a:cs typeface="Calibri"/>
              </a:rPr>
              <a:t>Media </a:t>
            </a:r>
            <a:r>
              <a:rPr lang="en-US" sz="4400" b="1" dirty="0">
                <a:solidFill>
                  <a:srgbClr val="000000"/>
                </a:solidFill>
                <a:latin typeface="Calibri"/>
                <a:cs typeface="Calibri"/>
              </a:rPr>
              <a:t>Contests</a:t>
            </a:r>
            <a:endParaRPr lang="en-US" sz="440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/>
              <a:cs typeface="Calibri"/>
            </a:endParaRPr>
          </a:p>
        </p:txBody>
      </p:sp>
      <p:sp>
        <p:nvSpPr>
          <p:cNvPr id="27651" name="Text Box 82"/>
          <p:cNvSpPr txBox="1">
            <a:spLocks noChangeArrowheads="1"/>
          </p:cNvSpPr>
          <p:nvPr/>
        </p:nvSpPr>
        <p:spPr bwMode="auto">
          <a:xfrm>
            <a:off x="381000" y="1447800"/>
            <a:ext cx="8382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en-US">
              <a:ea typeface="ＭＳ Ｐゴシック" pitchFamily="34" charset="-128"/>
            </a:endParaRPr>
          </a:p>
        </p:txBody>
      </p:sp>
      <p:sp>
        <p:nvSpPr>
          <p:cNvPr id="27654" name="Rectangle 4"/>
          <p:cNvSpPr>
            <a:spLocks noChangeArrowheads="1"/>
          </p:cNvSpPr>
          <p:nvPr/>
        </p:nvSpPr>
        <p:spPr bwMode="auto">
          <a:xfrm>
            <a:off x="4570413" y="-1700213"/>
            <a:ext cx="3175" cy="3400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-57132" tIns="-53958" rIns="7935" bIns="6348" anchor="ctr">
            <a:spAutoFit/>
          </a:bodyPr>
          <a:lstStyle/>
          <a:p>
            <a:pPr algn="ctr" eaLnBrk="0" hangingPunct="0"/>
            <a:r>
              <a:rPr lang="en-US" altLang="en-US" sz="700"/>
              <a:t/>
            </a:r>
            <a:br>
              <a:rPr lang="en-US" altLang="en-US" sz="700"/>
            </a:br>
            <a:r>
              <a:rPr lang="en-US" altLang="en-US" sz="700"/>
              <a:t>  </a:t>
            </a:r>
            <a:r>
              <a:rPr lang="en-US" altLang="en-US" sz="5400"/>
              <a:t/>
            </a:r>
            <a:br>
              <a:rPr lang="en-US" altLang="en-US" sz="5400"/>
            </a:br>
            <a:r>
              <a:rPr lang="en-US" altLang="en-US" sz="700"/>
              <a:t/>
            </a:r>
            <a:br>
              <a:rPr lang="en-US" altLang="en-US" sz="700"/>
            </a:br>
            <a:r>
              <a:rPr lang="en-US" altLang="en-US" sz="18200"/>
              <a:t/>
            </a:r>
            <a:br>
              <a:rPr lang="en-US" altLang="en-US" sz="18200"/>
            </a:br>
            <a:r>
              <a:rPr lang="en-US" altLang="en-US" sz="700"/>
              <a:t/>
            </a:r>
            <a:br>
              <a:rPr lang="en-US" altLang="en-US" sz="700"/>
            </a:br>
            <a:r>
              <a:rPr lang="en-US" altLang="en-US" sz="700"/>
              <a:t/>
            </a:r>
            <a:br>
              <a:rPr lang="en-US" altLang="en-US" sz="700"/>
            </a:br>
            <a:endParaRPr lang="en-US" altLang="en-US" sz="700"/>
          </a:p>
        </p:txBody>
      </p:sp>
      <p:sp>
        <p:nvSpPr>
          <p:cNvPr id="27657" name="Line 88"/>
          <p:cNvSpPr>
            <a:spLocks noChangeShapeType="1"/>
          </p:cNvSpPr>
          <p:nvPr/>
        </p:nvSpPr>
        <p:spPr bwMode="auto">
          <a:xfrm>
            <a:off x="0" y="5486400"/>
            <a:ext cx="9144000" cy="0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/>
          </a:ln>
        </p:spPr>
        <p:txBody>
          <a:bodyPr/>
          <a:lstStyle/>
          <a:p>
            <a:endParaRPr lang="en-CA"/>
          </a:p>
        </p:txBody>
      </p:sp>
      <p:sp>
        <p:nvSpPr>
          <p:cNvPr id="62467" name="Rectangle 3"/>
          <p:cNvSpPr>
            <a:spLocks noChangeArrowheads="1"/>
          </p:cNvSpPr>
          <p:nvPr/>
        </p:nvSpPr>
        <p:spPr bwMode="auto">
          <a:xfrm>
            <a:off x="152400" y="1506891"/>
            <a:ext cx="7391400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1600" b="1" dirty="0" smtClean="0"/>
              <a:t>KTCZ</a:t>
            </a:r>
            <a:r>
              <a:rPr lang="en-US" sz="1600" dirty="0" smtClean="0"/>
              <a:t> </a:t>
            </a:r>
            <a:r>
              <a:rPr lang="en-US" sz="1600" b="1" dirty="0" smtClean="0"/>
              <a:t>(Cities 97)</a:t>
            </a:r>
            <a:r>
              <a:rPr lang="en-US" sz="1600" dirty="0" smtClean="0"/>
              <a:t> Photo Contest – </a:t>
            </a:r>
            <a:r>
              <a:rPr lang="en-US" sz="1600" dirty="0" err="1" smtClean="0"/>
              <a:t>Bling</a:t>
            </a:r>
            <a:r>
              <a:rPr lang="en-US" sz="1600" dirty="0" smtClean="0"/>
              <a:t> your Bathroom </a:t>
            </a:r>
          </a:p>
          <a:p>
            <a:endParaRPr lang="en-US" sz="1600" dirty="0" smtClean="0"/>
          </a:p>
          <a:p>
            <a:pPr>
              <a:buFontTx/>
              <a:buChar char="-"/>
            </a:pPr>
            <a:r>
              <a:rPr lang="en-US" sz="1600" dirty="0" smtClean="0"/>
              <a:t>Listeners enter their pictures that fit the concept for a chance to win $1000 </a:t>
            </a:r>
          </a:p>
          <a:p>
            <a:r>
              <a:rPr lang="en-US" sz="1600" dirty="0" smtClean="0"/>
              <a:t>towards home renovations</a:t>
            </a:r>
            <a:endParaRPr lang="en-CA" sz="1600" dirty="0" smtClean="0"/>
          </a:p>
          <a:p>
            <a:pPr lvl="0"/>
            <a:endParaRPr lang="en-US" sz="1600" dirty="0" smtClean="0"/>
          </a:p>
          <a:p>
            <a:pPr lvl="0"/>
            <a:r>
              <a:rPr lang="en-US" sz="1600" dirty="0" smtClean="0"/>
              <a:t>50 Live mentions during Primetime</a:t>
            </a:r>
            <a:endParaRPr lang="en-CA" sz="1600" dirty="0" smtClean="0"/>
          </a:p>
          <a:p>
            <a:pPr lvl="0"/>
            <a:r>
              <a:rPr lang="en-US" sz="1600" dirty="0" smtClean="0"/>
              <a:t>Inclusion on station </a:t>
            </a:r>
            <a:r>
              <a:rPr lang="en-US" sz="1600" dirty="0" err="1" smtClean="0"/>
              <a:t>eBlast</a:t>
            </a:r>
            <a:r>
              <a:rPr lang="en-US" sz="1600" dirty="0" smtClean="0"/>
              <a:t> to opt-in recipients</a:t>
            </a:r>
            <a:endParaRPr lang="en-CA" sz="1600" dirty="0" smtClean="0"/>
          </a:p>
          <a:p>
            <a:pPr lvl="0"/>
            <a:r>
              <a:rPr lang="en-US" sz="1600" dirty="0" smtClean="0"/>
              <a:t>Social Media support via </a:t>
            </a:r>
            <a:r>
              <a:rPr lang="en-US" sz="1600" dirty="0" err="1" smtClean="0"/>
              <a:t>Facebook</a:t>
            </a:r>
            <a:r>
              <a:rPr lang="en-US" sz="1600" dirty="0" smtClean="0"/>
              <a:t> and Twitter</a:t>
            </a:r>
            <a:endParaRPr lang="en-CA" sz="1600" dirty="0" smtClean="0"/>
          </a:p>
          <a:p>
            <a:pPr lvl="0"/>
            <a:r>
              <a:rPr lang="en-US" sz="1600" dirty="0" smtClean="0"/>
              <a:t>Contest Page listings &amp; submission gallery</a:t>
            </a:r>
            <a:endParaRPr lang="en-CA" sz="1600" dirty="0" smtClean="0"/>
          </a:p>
          <a:p>
            <a:r>
              <a:rPr lang="en-US" sz="1600" dirty="0" smtClean="0"/>
              <a:t>Weekend Sponsorship: 30x live/30x recorded mentions Sat-Sun 2/13-14</a:t>
            </a:r>
            <a:endParaRPr lang="en-CA" sz="1600" dirty="0" smtClean="0"/>
          </a:p>
          <a:p>
            <a:r>
              <a:rPr lang="en-US" sz="1600" dirty="0" smtClean="0"/>
              <a:t>On-Air Ticket Giveaway Contest Page:  15x mentions M-F, listing on contest page</a:t>
            </a:r>
            <a:endParaRPr lang="en-CA" sz="1600" dirty="0" smtClean="0"/>
          </a:p>
          <a:p>
            <a:endParaRPr lang="en-US" sz="1600" b="1" dirty="0" smtClean="0"/>
          </a:p>
          <a:p>
            <a:r>
              <a:rPr lang="en-US" sz="1600" b="1" dirty="0" smtClean="0"/>
              <a:t>Cost – Minimum $1000 Toward Bathroom Renovation </a:t>
            </a:r>
            <a:endParaRPr lang="en-CA" sz="1600" dirty="0"/>
          </a:p>
        </p:txBody>
      </p:sp>
      <p:pic>
        <p:nvPicPr>
          <p:cNvPr id="167938" name="Picture 2" descr="http://content.clearchannel.com/cc-common/mlib/1022/2014/08/default/logo_cities97_stroke_0_1407416862.png?t=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77000" y="990600"/>
            <a:ext cx="1910013" cy="12096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14" descr="Floor Decal - Mr. Rooter.jpg"/>
          <p:cNvPicPr>
            <a:picLocks noChangeAspect="1"/>
          </p:cNvPicPr>
          <p:nvPr/>
        </p:nvPicPr>
        <p:blipFill>
          <a:blip r:embed="rId3" cstate="print"/>
          <a:srcRect l="24529" t="17000" r="20755"/>
          <a:stretch>
            <a:fillRect/>
          </a:stretch>
        </p:blipFill>
        <p:spPr bwMode="auto">
          <a:xfrm>
            <a:off x="7161213" y="4549775"/>
            <a:ext cx="1982787" cy="200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Picture 11" descr="P:\2013 SHOW PHOTOS\Nathan's Photos\Signs_Crowds_Randoms#1AF8\BOO_393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752600"/>
            <a:ext cx="3694113" cy="253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Picture 12" descr="P:\2013 SHOW PHOTOS\Nathan's Photos\Other Events\MH1_1869.jpg"/>
          <p:cNvPicPr>
            <a:picLocks noChangeAspect="1" noChangeArrowheads="1"/>
          </p:cNvPicPr>
          <p:nvPr/>
        </p:nvPicPr>
        <p:blipFill>
          <a:blip r:embed="rId5" cstate="print"/>
          <a:srcRect t="14035" b="12280"/>
          <a:stretch>
            <a:fillRect/>
          </a:stretch>
        </p:blipFill>
        <p:spPr bwMode="auto">
          <a:xfrm>
            <a:off x="5783263" y="1676400"/>
            <a:ext cx="2592387" cy="287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7" name="Rectangle 16"/>
          <p:cNvSpPr>
            <a:spLocks noChangeArrowheads="1"/>
          </p:cNvSpPr>
          <p:nvPr/>
        </p:nvSpPr>
        <p:spPr bwMode="auto">
          <a:xfrm>
            <a:off x="7161213" y="6189663"/>
            <a:ext cx="1982787" cy="341312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2400" b="1">
                <a:solidFill>
                  <a:schemeClr val="bg1"/>
                </a:solidFill>
                <a:latin typeface="Calibri" pitchFamily="34" charset="0"/>
              </a:rPr>
              <a:t>FLOOR DECALS</a:t>
            </a:r>
          </a:p>
        </p:txBody>
      </p:sp>
      <p:sp>
        <p:nvSpPr>
          <p:cNvPr id="28678" name="Rectangle 16"/>
          <p:cNvSpPr>
            <a:spLocks noChangeArrowheads="1"/>
          </p:cNvSpPr>
          <p:nvPr/>
        </p:nvSpPr>
        <p:spPr bwMode="auto">
          <a:xfrm>
            <a:off x="5783263" y="4206875"/>
            <a:ext cx="2598737" cy="3429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2400" b="1">
                <a:solidFill>
                  <a:schemeClr val="bg1"/>
                </a:solidFill>
                <a:latin typeface="Calibri" pitchFamily="34" charset="0"/>
              </a:rPr>
              <a:t>ENTRANCE/EXIT</a:t>
            </a:r>
          </a:p>
        </p:txBody>
      </p:sp>
      <p:sp>
        <p:nvSpPr>
          <p:cNvPr id="28679" name="Rectangle 16"/>
          <p:cNvSpPr>
            <a:spLocks noChangeArrowheads="1"/>
          </p:cNvSpPr>
          <p:nvPr/>
        </p:nvSpPr>
        <p:spPr bwMode="auto">
          <a:xfrm>
            <a:off x="0" y="3941763"/>
            <a:ext cx="3694113" cy="341312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2400" b="1">
                <a:solidFill>
                  <a:schemeClr val="bg1"/>
                </a:solidFill>
                <a:latin typeface="Calibri" pitchFamily="34" charset="0"/>
              </a:rPr>
              <a:t>CELEBRITIES</a:t>
            </a: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0" y="914400"/>
            <a:ext cx="9144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600" b="1" dirty="0">
                <a:latin typeface="+mj-lt"/>
              </a:rPr>
              <a:t>Marketing Opportunities at the Show</a:t>
            </a:r>
            <a:endParaRPr lang="en-US" sz="3600" dirty="0">
              <a:effectLst>
                <a:outerShdw blurRad="38100" dist="38100" dir="2700000" algn="tl">
                  <a:srgbClr val="C0C0C0"/>
                </a:outerShdw>
              </a:effectLst>
              <a:latin typeface="+mj-lt"/>
            </a:endParaRPr>
          </a:p>
        </p:txBody>
      </p:sp>
      <p:pic>
        <p:nvPicPr>
          <p:cNvPr id="28681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35363" y="3048000"/>
            <a:ext cx="2332037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6"/>
          <p:cNvSpPr>
            <a:spLocks noChangeArrowheads="1"/>
          </p:cNvSpPr>
          <p:nvPr/>
        </p:nvSpPr>
        <p:spPr bwMode="auto">
          <a:xfrm>
            <a:off x="304800" y="5029200"/>
            <a:ext cx="4267200" cy="498475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sz="1750" b="1" dirty="0">
                <a:solidFill>
                  <a:schemeClr val="bg1"/>
                </a:solidFill>
                <a:latin typeface="Calibri" charset="0"/>
              </a:rPr>
              <a:t>IDEA </a:t>
            </a:r>
            <a:r>
              <a:rPr lang="en-US" sz="1750" b="1" dirty="0" smtClean="0">
                <a:solidFill>
                  <a:schemeClr val="bg1"/>
                </a:solidFill>
                <a:latin typeface="Calibri" charset="0"/>
              </a:rPr>
              <a:t>HOME </a:t>
            </a:r>
            <a:endParaRPr lang="en-US" sz="1750" b="1" dirty="0">
              <a:solidFill>
                <a:schemeClr val="bg1"/>
              </a:solidFill>
              <a:latin typeface="Calibri" charset="0"/>
            </a:endParaRP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0" y="1143000"/>
            <a:ext cx="9144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600" b="1" dirty="0">
                <a:latin typeface="+mj-lt"/>
              </a:rPr>
              <a:t>Marketing Opportunities at the Show</a:t>
            </a:r>
            <a:endParaRPr lang="en-US" sz="3600" dirty="0">
              <a:effectLst>
                <a:outerShdw blurRad="38100" dist="38100" dir="2700000" algn="tl">
                  <a:srgbClr val="C0C0C0"/>
                </a:outerShdw>
              </a:effectLst>
              <a:latin typeface="+mj-lt"/>
            </a:endParaRPr>
          </a:p>
        </p:txBody>
      </p:sp>
      <p:pic>
        <p:nvPicPr>
          <p:cNvPr id="29703" name="Picture 7" descr="T:\Danielle photos\2014 Minneapolis Home + Garden Show\2014 Minneapolis Home + Garden Show 6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2209800"/>
            <a:ext cx="4191000" cy="2895600"/>
          </a:xfrm>
          <a:prstGeom prst="rect">
            <a:avLst/>
          </a:prstGeom>
          <a:noFill/>
        </p:spPr>
      </p:pic>
      <p:sp>
        <p:nvSpPr>
          <p:cNvPr id="29698" name="Rectangle 16"/>
          <p:cNvSpPr>
            <a:spLocks noChangeArrowheads="1"/>
          </p:cNvSpPr>
          <p:nvPr/>
        </p:nvSpPr>
        <p:spPr bwMode="auto">
          <a:xfrm>
            <a:off x="4800600" y="5068888"/>
            <a:ext cx="4191000" cy="493712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2400" b="1" dirty="0" smtClean="0">
                <a:solidFill>
                  <a:schemeClr val="bg1"/>
                </a:solidFill>
                <a:latin typeface="Calibri" pitchFamily="34" charset="0"/>
              </a:rPr>
              <a:t>Lifestyle </a:t>
            </a:r>
            <a:r>
              <a:rPr lang="en-US" altLang="en-US" sz="2400" b="1" dirty="0">
                <a:solidFill>
                  <a:schemeClr val="bg1"/>
                </a:solidFill>
                <a:latin typeface="Calibri" pitchFamily="34" charset="0"/>
              </a:rPr>
              <a:t>STAGE</a:t>
            </a:r>
          </a:p>
        </p:txBody>
      </p:sp>
      <p:pic>
        <p:nvPicPr>
          <p:cNvPr id="29704" name="Picture 8" descr="T:\Danielle photos\2014 Minneapolis Home + Garden Show\2014 Minneapolis Home + Garden Show 58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2209800"/>
            <a:ext cx="4267200" cy="2819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76200" y="533400"/>
            <a:ext cx="9144000" cy="501675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688975" indent="-231775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39825" indent="-225425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600" b="1" dirty="0">
                <a:latin typeface="+mn-lt"/>
              </a:rPr>
              <a:t>Introduction</a:t>
            </a:r>
          </a:p>
          <a:p>
            <a:pPr lvl="1" eaLnBrk="1" hangingPunct="1">
              <a:buFontTx/>
              <a:buChar char="•"/>
              <a:defRPr/>
            </a:pPr>
            <a:endParaRPr lang="en-US" sz="1600" dirty="0">
              <a:latin typeface="+mn-lt"/>
            </a:endParaRPr>
          </a:p>
          <a:p>
            <a:pPr lvl="1" eaLnBrk="1" hangingPunct="1">
              <a:buFontTx/>
              <a:buChar char="•"/>
              <a:defRPr/>
            </a:pPr>
            <a:r>
              <a:rPr lang="en-US" sz="1600" dirty="0">
                <a:latin typeface="+mn-lt"/>
              </a:rPr>
              <a:t>Marketplace Events</a:t>
            </a:r>
          </a:p>
          <a:p>
            <a:pPr lvl="2" eaLnBrk="1" hangingPunct="1">
              <a:buFontTx/>
              <a:buChar char="•"/>
              <a:defRPr/>
            </a:pPr>
            <a:r>
              <a:rPr lang="en-US" sz="1600" dirty="0" smtClean="0">
                <a:latin typeface="+mn-lt"/>
              </a:rPr>
              <a:t>42 </a:t>
            </a:r>
            <a:r>
              <a:rPr lang="en-US" sz="1600" dirty="0">
                <a:latin typeface="+mn-lt"/>
              </a:rPr>
              <a:t>Shows in 20 </a:t>
            </a:r>
            <a:r>
              <a:rPr lang="en-US" sz="1600" dirty="0" smtClean="0">
                <a:latin typeface="+mn-lt"/>
              </a:rPr>
              <a:t>Markets</a:t>
            </a:r>
          </a:p>
          <a:p>
            <a:pPr lvl="2" eaLnBrk="1" hangingPunct="1">
              <a:defRPr/>
            </a:pPr>
            <a:endParaRPr lang="en-US" sz="1600" dirty="0">
              <a:latin typeface="+mn-lt"/>
            </a:endParaRPr>
          </a:p>
          <a:p>
            <a:pPr lvl="1" eaLnBrk="1" hangingPunct="1">
              <a:buFontTx/>
              <a:buChar char="•"/>
              <a:defRPr/>
            </a:pPr>
            <a:r>
              <a:rPr lang="en-US" sz="1600" dirty="0">
                <a:latin typeface="+mn-lt"/>
              </a:rPr>
              <a:t>The Team</a:t>
            </a:r>
          </a:p>
          <a:p>
            <a:pPr lvl="2" eaLnBrk="1" hangingPunct="1">
              <a:buFontTx/>
              <a:buChar char="•"/>
              <a:defRPr/>
            </a:pPr>
            <a:r>
              <a:rPr lang="en-US" sz="1600" dirty="0" smtClean="0">
                <a:latin typeface="+mn-lt"/>
              </a:rPr>
              <a:t>Jennifer Sorensen, </a:t>
            </a:r>
            <a:r>
              <a:rPr lang="en-US" sz="1600" dirty="0">
                <a:latin typeface="+mn-lt"/>
              </a:rPr>
              <a:t>Exhibit Sales Consultant</a:t>
            </a:r>
          </a:p>
          <a:p>
            <a:pPr lvl="2" eaLnBrk="1" hangingPunct="1">
              <a:buFontTx/>
              <a:buChar char="•"/>
              <a:defRPr/>
            </a:pPr>
            <a:r>
              <a:rPr lang="en-US" sz="1600" dirty="0" smtClean="0">
                <a:latin typeface="+mn-lt"/>
              </a:rPr>
              <a:t>Jill Kottke, </a:t>
            </a:r>
            <a:r>
              <a:rPr lang="en-US" sz="1600" dirty="0">
                <a:latin typeface="+mn-lt"/>
              </a:rPr>
              <a:t>Exhibit Sales </a:t>
            </a:r>
            <a:r>
              <a:rPr lang="en-US" sz="1600" dirty="0" smtClean="0">
                <a:latin typeface="+mn-lt"/>
              </a:rPr>
              <a:t>Consultant</a:t>
            </a:r>
          </a:p>
          <a:p>
            <a:pPr lvl="2" eaLnBrk="1" hangingPunct="1">
              <a:buFontTx/>
              <a:buChar char="•"/>
              <a:defRPr/>
            </a:pPr>
            <a:r>
              <a:rPr lang="en-US" sz="1600" dirty="0" smtClean="0">
                <a:latin typeface="+mn-lt"/>
              </a:rPr>
              <a:t>Erika Knuth, </a:t>
            </a:r>
            <a:r>
              <a:rPr lang="en-US" sz="1600" dirty="0" err="1" smtClean="0">
                <a:latin typeface="+mn-lt"/>
              </a:rPr>
              <a:t>Show|Office</a:t>
            </a:r>
            <a:r>
              <a:rPr lang="en-US" sz="1600" dirty="0" smtClean="0">
                <a:latin typeface="+mn-lt"/>
              </a:rPr>
              <a:t> Administrator</a:t>
            </a:r>
          </a:p>
          <a:p>
            <a:pPr lvl="2" eaLnBrk="1" hangingPunct="1">
              <a:buFontTx/>
              <a:buChar char="•"/>
              <a:defRPr/>
            </a:pPr>
            <a:r>
              <a:rPr lang="en-US" sz="1600" dirty="0" smtClean="0">
                <a:latin typeface="+mn-lt"/>
              </a:rPr>
              <a:t>Martin Egli, Show Manager</a:t>
            </a:r>
          </a:p>
          <a:p>
            <a:pPr lvl="2" eaLnBrk="1" hangingPunct="1">
              <a:buFontTx/>
              <a:buChar char="•"/>
              <a:defRPr/>
            </a:pPr>
            <a:r>
              <a:rPr lang="en-US" sz="1600" dirty="0" smtClean="0">
                <a:latin typeface="+mn-lt"/>
              </a:rPr>
              <a:t>Seana Wall, Marketing Coordinator, U.S.</a:t>
            </a:r>
          </a:p>
          <a:p>
            <a:pPr lvl="2" eaLnBrk="1" hangingPunct="1">
              <a:buFontTx/>
              <a:buChar char="•"/>
              <a:defRPr/>
            </a:pPr>
            <a:r>
              <a:rPr lang="en-US" sz="1600" dirty="0" smtClean="0">
                <a:latin typeface="+mn-lt"/>
              </a:rPr>
              <a:t>Brent Keller, Vice President</a:t>
            </a:r>
            <a:endParaRPr lang="en-US" sz="1600" dirty="0">
              <a:latin typeface="+mn-lt"/>
            </a:endParaRPr>
          </a:p>
          <a:p>
            <a:pPr lvl="2" eaLnBrk="1" hangingPunct="1">
              <a:buFontTx/>
              <a:buChar char="•"/>
              <a:defRPr/>
            </a:pPr>
            <a:r>
              <a:rPr lang="en-US" sz="1600" dirty="0" smtClean="0">
                <a:latin typeface="+mn-lt"/>
              </a:rPr>
              <a:t>Joe Trimble, Regional Sales Director</a:t>
            </a:r>
            <a:endParaRPr lang="en-US" sz="1600" dirty="0">
              <a:latin typeface="+mn-lt"/>
            </a:endParaRPr>
          </a:p>
          <a:p>
            <a:pPr lvl="2" eaLnBrk="1" hangingPunct="1">
              <a:buFontTx/>
              <a:buChar char="•"/>
              <a:defRPr/>
            </a:pPr>
            <a:r>
              <a:rPr lang="en-US" sz="1600" dirty="0" smtClean="0">
                <a:latin typeface="+mn-lt"/>
              </a:rPr>
              <a:t>Kevin </a:t>
            </a:r>
            <a:r>
              <a:rPr lang="en-US" sz="1600" dirty="0">
                <a:latin typeface="+mn-lt"/>
              </a:rPr>
              <a:t>Grace, Operations Manager</a:t>
            </a:r>
          </a:p>
          <a:p>
            <a:pPr lvl="2" eaLnBrk="1" hangingPunct="1">
              <a:defRPr/>
            </a:pPr>
            <a:endParaRPr lang="en-US" sz="1600" dirty="0">
              <a:latin typeface="Calibri" charset="0"/>
            </a:endParaRPr>
          </a:p>
          <a:p>
            <a:pPr lvl="2" eaLnBrk="1" hangingPunct="1">
              <a:buFontTx/>
              <a:buChar char="•"/>
              <a:defRPr/>
            </a:pPr>
            <a:endParaRPr lang="en-US" sz="1600" dirty="0">
              <a:latin typeface="Calibri" charset="0"/>
            </a:endParaRPr>
          </a:p>
          <a:p>
            <a:pPr lvl="2" eaLnBrk="1" hangingPunct="1">
              <a:defRPr/>
            </a:pPr>
            <a:endParaRPr lang="en-US" sz="1600" dirty="0"/>
          </a:p>
          <a:p>
            <a:pPr lvl="1" eaLnBrk="1" hangingPunct="1">
              <a:buFontTx/>
              <a:buChar char="•"/>
              <a:defRPr/>
            </a:pPr>
            <a:endParaRPr lang="en-US" sz="1600" dirty="0"/>
          </a:p>
          <a:p>
            <a:pPr lvl="1" eaLnBrk="1" hangingPunct="1">
              <a:buFontTx/>
              <a:buChar char="•"/>
              <a:defRPr/>
            </a:pPr>
            <a:endParaRPr lang="en-US" sz="1600" dirty="0"/>
          </a:p>
          <a:p>
            <a:pPr lvl="1" eaLnBrk="1" hangingPunct="1">
              <a:buFontTx/>
              <a:buChar char="•"/>
              <a:defRPr/>
            </a:pPr>
            <a:endParaRPr lang="en-US" sz="1600" dirty="0"/>
          </a:p>
        </p:txBody>
      </p:sp>
      <p:pic>
        <p:nvPicPr>
          <p:cNvPr id="3079" name="Picture 7" descr="http://www.homeandgardenshow.com/Uploads/Public/Images/MHGS/Staff%20Photos/2014%20Staff/Erika_2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77000" y="3276600"/>
            <a:ext cx="1219200" cy="1828800"/>
          </a:xfrm>
          <a:prstGeom prst="rect">
            <a:avLst/>
          </a:prstGeom>
          <a:noFill/>
        </p:spPr>
      </p:pic>
      <p:pic>
        <p:nvPicPr>
          <p:cNvPr id="3081" name="Picture 9" descr="http://www.homeandgardenshow.com/Uploads/Public/Images/MartinEgli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0" y="4724400"/>
            <a:ext cx="1219200" cy="1835150"/>
          </a:xfrm>
          <a:prstGeom prst="rect">
            <a:avLst/>
          </a:prstGeom>
          <a:noFill/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29200" y="4038600"/>
            <a:ext cx="1459523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3" name="Picture 1" descr="C:\Users\martine\AppData\Local\Microsoft\Windows\Temporary Internet Files\Content.Outlook\47OY45KR\2014 Minneapolis Home + Garden Show 68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96200" y="1943389"/>
            <a:ext cx="1447800" cy="217141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762000" y="838200"/>
            <a:ext cx="76200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4400" b="1" dirty="0">
                <a:solidFill>
                  <a:srgbClr val="000000"/>
                </a:solidFill>
                <a:latin typeface="Calibri"/>
                <a:cs typeface="Calibri"/>
              </a:rPr>
              <a:t>Sponsorship Opportunities…</a:t>
            </a:r>
            <a:endParaRPr lang="en-US" sz="4400" dirty="0"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alibri"/>
              <a:cs typeface="Calibri"/>
            </a:endParaRPr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304800" y="1965325"/>
            <a:ext cx="8229600" cy="385951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285750" indent="-285750" eaLnBrk="1" hangingPunct="1">
              <a:spcBef>
                <a:spcPct val="5000"/>
              </a:spcBef>
              <a:buFont typeface="Wingdings" charset="2"/>
              <a:buChar char="Ø"/>
              <a:defRPr/>
            </a:pPr>
            <a:r>
              <a:rPr lang="en-US" sz="1600" dirty="0">
                <a:latin typeface="Calibri"/>
                <a:cs typeface="Calibri"/>
              </a:rPr>
              <a:t> </a:t>
            </a:r>
            <a:r>
              <a:rPr lang="en-US" b="1" dirty="0" smtClean="0">
                <a:latin typeface="Calibri"/>
                <a:cs typeface="Calibri"/>
              </a:rPr>
              <a:t>Features</a:t>
            </a:r>
            <a:endParaRPr lang="en-US" b="1" dirty="0">
              <a:latin typeface="Calibri"/>
              <a:cs typeface="Calibri"/>
            </a:endParaRPr>
          </a:p>
          <a:p>
            <a:pPr lvl="1" eaLnBrk="1" hangingPunct="1">
              <a:spcBef>
                <a:spcPct val="5000"/>
              </a:spcBef>
              <a:defRPr/>
            </a:pPr>
            <a:r>
              <a:rPr lang="en-US" sz="1600" dirty="0">
                <a:latin typeface="Calibri"/>
                <a:cs typeface="Calibri"/>
              </a:rPr>
              <a:t>  </a:t>
            </a:r>
            <a:r>
              <a:rPr lang="en-US" sz="1600" dirty="0" smtClean="0">
                <a:latin typeface="Calibri"/>
                <a:cs typeface="Calibri"/>
              </a:rPr>
              <a:t>Feature Gardens</a:t>
            </a:r>
            <a:endParaRPr lang="en-US" sz="1600" dirty="0">
              <a:latin typeface="Calibri"/>
              <a:cs typeface="Calibri"/>
            </a:endParaRPr>
          </a:p>
          <a:p>
            <a:pPr lvl="1" eaLnBrk="1" hangingPunct="1">
              <a:spcBef>
                <a:spcPct val="5000"/>
              </a:spcBef>
              <a:defRPr/>
            </a:pPr>
            <a:r>
              <a:rPr lang="en-US" sz="1600" dirty="0">
                <a:latin typeface="Calibri"/>
                <a:cs typeface="Calibri"/>
              </a:rPr>
              <a:t>  </a:t>
            </a:r>
            <a:r>
              <a:rPr lang="en-US" sz="1600" dirty="0" smtClean="0">
                <a:latin typeface="Calibri"/>
                <a:cs typeface="Calibri"/>
              </a:rPr>
              <a:t>Lifestyle </a:t>
            </a:r>
            <a:r>
              <a:rPr lang="en-US" sz="1600" dirty="0">
                <a:latin typeface="Calibri"/>
                <a:cs typeface="Calibri"/>
              </a:rPr>
              <a:t>Stage/Cooking Stage</a:t>
            </a:r>
          </a:p>
          <a:p>
            <a:pPr lvl="1" eaLnBrk="1" hangingPunct="1">
              <a:spcBef>
                <a:spcPct val="5000"/>
              </a:spcBef>
              <a:defRPr/>
            </a:pPr>
            <a:r>
              <a:rPr lang="en-US" sz="1600" dirty="0" smtClean="0">
                <a:latin typeface="Calibri"/>
                <a:cs typeface="Calibri"/>
              </a:rPr>
              <a:t> </a:t>
            </a:r>
            <a:endParaRPr lang="en-US" sz="1600" dirty="0">
              <a:latin typeface="Calibri"/>
              <a:cs typeface="Calibri"/>
            </a:endParaRPr>
          </a:p>
          <a:p>
            <a:pPr marL="285750" indent="-285750" eaLnBrk="1" hangingPunct="1">
              <a:spcBef>
                <a:spcPct val="5000"/>
              </a:spcBef>
              <a:buFont typeface="Wingdings" charset="2"/>
              <a:buChar char="Ø"/>
              <a:defRPr/>
            </a:pPr>
            <a:r>
              <a:rPr lang="en-US" sz="1600" dirty="0">
                <a:latin typeface="Calibri"/>
                <a:cs typeface="Calibri"/>
              </a:rPr>
              <a:t>  </a:t>
            </a:r>
            <a:r>
              <a:rPr lang="en-US" b="1" dirty="0">
                <a:latin typeface="Calibri"/>
                <a:cs typeface="Calibri"/>
              </a:rPr>
              <a:t>Official Product Sponsor</a:t>
            </a:r>
          </a:p>
          <a:p>
            <a:pPr eaLnBrk="1" hangingPunct="1">
              <a:spcBef>
                <a:spcPct val="5000"/>
              </a:spcBef>
              <a:buFontTx/>
              <a:buChar char="•"/>
              <a:defRPr/>
            </a:pPr>
            <a:endParaRPr lang="en-US" sz="1600" b="1" dirty="0">
              <a:latin typeface="Calibri"/>
              <a:cs typeface="Calibri"/>
            </a:endParaRPr>
          </a:p>
          <a:p>
            <a:pPr marL="285750" indent="-285750" eaLnBrk="1" hangingPunct="1">
              <a:spcBef>
                <a:spcPct val="5000"/>
              </a:spcBef>
              <a:buFont typeface="Wingdings" charset="2"/>
              <a:buChar char="Ø"/>
              <a:defRPr/>
            </a:pPr>
            <a:r>
              <a:rPr lang="en-US" b="1" dirty="0">
                <a:latin typeface="Calibri"/>
                <a:cs typeface="Calibri"/>
              </a:rPr>
              <a:t>  Celebrities &amp; Experts </a:t>
            </a:r>
            <a:r>
              <a:rPr lang="en-US" b="1" dirty="0" smtClean="0">
                <a:latin typeface="Calibri"/>
                <a:cs typeface="Calibri"/>
              </a:rPr>
              <a:t>on Main Stage</a:t>
            </a:r>
          </a:p>
          <a:p>
            <a:pPr marL="742950" lvl="1" indent="-285750" eaLnBrk="1" hangingPunct="1">
              <a:spcBef>
                <a:spcPct val="5000"/>
              </a:spcBef>
              <a:buFont typeface="Wingdings" charset="2"/>
              <a:buChar char="Ø"/>
              <a:defRPr/>
            </a:pPr>
            <a:r>
              <a:rPr lang="en-US" sz="1600" dirty="0" smtClean="0">
                <a:latin typeface="Calibri"/>
                <a:cs typeface="Calibri"/>
              </a:rPr>
              <a:t>Wings Financial Presenting Ty Pennington</a:t>
            </a:r>
            <a:endParaRPr lang="en-US" sz="1600" dirty="0">
              <a:latin typeface="Calibri"/>
              <a:cs typeface="Calibri"/>
            </a:endParaRPr>
          </a:p>
          <a:p>
            <a:pPr eaLnBrk="1" hangingPunct="1">
              <a:spcBef>
                <a:spcPct val="5000"/>
              </a:spcBef>
              <a:defRPr/>
            </a:pPr>
            <a:endParaRPr lang="en-US" sz="1600" b="1" dirty="0">
              <a:latin typeface="Calibri"/>
              <a:cs typeface="Calibri"/>
            </a:endParaRPr>
          </a:p>
          <a:p>
            <a:pPr marL="285750" indent="-285750" eaLnBrk="1" hangingPunct="1">
              <a:spcBef>
                <a:spcPct val="5000"/>
              </a:spcBef>
              <a:buFont typeface="Wingdings" charset="2"/>
              <a:buChar char="Ø"/>
              <a:defRPr/>
            </a:pPr>
            <a:r>
              <a:rPr lang="en-US" sz="1600" b="1" dirty="0">
                <a:latin typeface="Calibri"/>
                <a:cs typeface="Calibri"/>
              </a:rPr>
              <a:t>  </a:t>
            </a:r>
            <a:r>
              <a:rPr lang="en-US" b="1" dirty="0">
                <a:latin typeface="Calibri"/>
                <a:cs typeface="Calibri"/>
              </a:rPr>
              <a:t>Create your own…</a:t>
            </a:r>
          </a:p>
          <a:p>
            <a:pPr lvl="1" eaLnBrk="1" hangingPunct="1">
              <a:spcBef>
                <a:spcPct val="5000"/>
              </a:spcBef>
              <a:defRPr/>
            </a:pPr>
            <a:r>
              <a:rPr lang="en-US" sz="1600" dirty="0" smtClean="0">
                <a:latin typeface="Calibri"/>
                <a:cs typeface="Calibri"/>
              </a:rPr>
              <a:t>Girl’s </a:t>
            </a:r>
            <a:r>
              <a:rPr lang="en-US" sz="1600" dirty="0">
                <a:latin typeface="Calibri"/>
                <a:cs typeface="Calibri"/>
              </a:rPr>
              <a:t>Night Out</a:t>
            </a:r>
          </a:p>
          <a:p>
            <a:pPr lvl="1" eaLnBrk="1" hangingPunct="1">
              <a:spcBef>
                <a:spcPct val="5000"/>
              </a:spcBef>
              <a:defRPr/>
            </a:pPr>
            <a:r>
              <a:rPr lang="en-US" sz="1600" dirty="0">
                <a:latin typeface="Calibri"/>
                <a:cs typeface="Calibri"/>
              </a:rPr>
              <a:t>Fashion Shows</a:t>
            </a:r>
          </a:p>
          <a:p>
            <a:pPr lvl="1" eaLnBrk="1" hangingPunct="1">
              <a:spcBef>
                <a:spcPct val="5000"/>
              </a:spcBef>
              <a:defRPr/>
            </a:pPr>
            <a:r>
              <a:rPr lang="en-US" sz="1600" dirty="0" smtClean="0">
                <a:latin typeface="Calibri"/>
                <a:cs typeface="Calibri"/>
              </a:rPr>
              <a:t>Do </a:t>
            </a:r>
            <a:r>
              <a:rPr lang="en-US" sz="1600" dirty="0">
                <a:latin typeface="Calibri"/>
                <a:cs typeface="Calibri"/>
              </a:rPr>
              <a:t>it yourself renovation area</a:t>
            </a:r>
          </a:p>
          <a:p>
            <a:pPr lvl="1" eaLnBrk="1" hangingPunct="1">
              <a:spcBef>
                <a:spcPct val="5000"/>
              </a:spcBef>
              <a:defRPr/>
            </a:pPr>
            <a:r>
              <a:rPr lang="en-US" sz="1600" dirty="0">
                <a:latin typeface="Calibri"/>
                <a:cs typeface="Calibri"/>
              </a:rPr>
              <a:t>Electronics and technology area</a:t>
            </a:r>
            <a:endParaRPr lang="en-US" sz="1600" b="1" dirty="0">
              <a:latin typeface="Calibri"/>
              <a:cs typeface="Calibri"/>
            </a:endParaRPr>
          </a:p>
        </p:txBody>
      </p:sp>
      <p:pic>
        <p:nvPicPr>
          <p:cNvPr id="30725" name="Picture 5" descr="T:\Danielle photos\2014 Minneapolis Home + Garden Show\2014 Minneapolis Home + Garden Show 54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2590800"/>
            <a:ext cx="4000500" cy="2667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7" descr="ExhibitExpertHeading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95400"/>
            <a:ext cx="9144000" cy="182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1447800" y="3886200"/>
            <a:ext cx="3404458" cy="21236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400" b="1" dirty="0" smtClean="0">
                <a:latin typeface="+mj-lt"/>
              </a:rPr>
              <a:t>Joe Trimble</a:t>
            </a:r>
            <a:endParaRPr lang="en-US" sz="4400" b="1" dirty="0">
              <a:latin typeface="+mj-lt"/>
            </a:endParaRPr>
          </a:p>
          <a:p>
            <a:pPr>
              <a:defRPr/>
            </a:pPr>
            <a:r>
              <a:rPr lang="en-US" sz="4400" b="1" dirty="0" smtClean="0">
                <a:latin typeface="+mj-lt"/>
              </a:rPr>
              <a:t>Regional </a:t>
            </a:r>
          </a:p>
          <a:p>
            <a:pPr>
              <a:defRPr/>
            </a:pPr>
            <a:r>
              <a:rPr lang="en-US" sz="4400" b="1" dirty="0" smtClean="0">
                <a:latin typeface="+mj-lt"/>
              </a:rPr>
              <a:t>Sales Director</a:t>
            </a:r>
            <a:endParaRPr lang="en-US" sz="4400" b="1" dirty="0">
              <a:latin typeface="+mj-lt"/>
            </a:endParaRPr>
          </a:p>
        </p:txBody>
      </p:sp>
      <p:pic>
        <p:nvPicPr>
          <p:cNvPr id="32774" name="Picture 6" descr="Joe Trimbl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0" y="3886200"/>
            <a:ext cx="1428750" cy="142875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marL="342900" indent="-342900" eaLnBrk="1" hangingPunct="1"/>
            <a:r>
              <a:rPr lang="en-US" altLang="en-US" sz="1800" smtClean="0">
                <a:solidFill>
                  <a:srgbClr val="000000"/>
                </a:solidFill>
              </a:rPr>
              <a:t/>
            </a:r>
            <a:br>
              <a:rPr lang="en-US" altLang="en-US" sz="1800" smtClean="0">
                <a:solidFill>
                  <a:srgbClr val="000000"/>
                </a:solidFill>
              </a:rPr>
            </a:br>
            <a:r>
              <a:rPr lang="en-US" altLang="en-US" sz="1800" smtClean="0">
                <a:solidFill>
                  <a:srgbClr val="000000"/>
                </a:solidFill>
              </a:rPr>
              <a:t/>
            </a:r>
            <a:br>
              <a:rPr lang="en-US" altLang="en-US" sz="1800" smtClean="0">
                <a:solidFill>
                  <a:srgbClr val="000000"/>
                </a:solidFill>
              </a:rPr>
            </a:br>
            <a:r>
              <a:rPr lang="en-US" altLang="en-US" sz="1800" smtClean="0">
                <a:solidFill>
                  <a:srgbClr val="000000"/>
                </a:solidFill>
              </a:rPr>
              <a:t/>
            </a:r>
            <a:br>
              <a:rPr lang="en-US" altLang="en-US" sz="1800" smtClean="0">
                <a:solidFill>
                  <a:srgbClr val="000000"/>
                </a:solidFill>
              </a:rPr>
            </a:br>
            <a:r>
              <a:rPr lang="en-US" altLang="en-US" sz="1800" smtClean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mtClean="0"/>
              <a:t>Exhibit Like an Expert</a:t>
            </a:r>
            <a:endParaRPr lang="en-US" dirty="0"/>
          </a:p>
        </p:txBody>
      </p:sp>
      <p:pic>
        <p:nvPicPr>
          <p:cNvPr id="35844" name="Picture 3" descr="\\Cledcfps\common\2014 Gr Big Pictures\Row_300\Row_300-0037.jpg"/>
          <p:cNvPicPr>
            <a:picLocks noChangeAspect="1" noChangeArrowheads="1"/>
          </p:cNvPicPr>
          <p:nvPr/>
        </p:nvPicPr>
        <p:blipFill>
          <a:blip r:embed="rId3" cstate="print"/>
          <a:srcRect l="33214" t="33723" r="12381" b="8681"/>
          <a:stretch>
            <a:fillRect/>
          </a:stretch>
        </p:blipFill>
        <p:spPr bwMode="auto">
          <a:xfrm>
            <a:off x="1208088" y="1371600"/>
            <a:ext cx="6781800" cy="457200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5211763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3600" b="1" dirty="0" smtClean="0"/>
              <a:t>Face to Face Selling to Qualified Buyers</a:t>
            </a:r>
          </a:p>
          <a:p>
            <a:pPr marL="514350" indent="-514350"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dirty="0" smtClean="0"/>
              <a:t>Vibrant Marketplace for Serious Shoppers</a:t>
            </a:r>
          </a:p>
          <a:p>
            <a:pPr marL="514350" indent="-514350"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dirty="0" smtClean="0"/>
              <a:t>Permission Based Marketing / Sales</a:t>
            </a:r>
          </a:p>
          <a:p>
            <a:pPr marL="514350" indent="-514350"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endParaRPr lang="en-US" dirty="0" smtClean="0"/>
          </a:p>
          <a:p>
            <a:pPr marL="514350" indent="-514350"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endParaRPr lang="en-US" dirty="0" smtClean="0"/>
          </a:p>
        </p:txBody>
      </p:sp>
      <p:sp>
        <p:nvSpPr>
          <p:cNvPr id="34819" name="AutoShape 2" descr="data:image/jpeg;base64,/9j/4AAQSkZJRgABAQAAAQABAAD/2wCEAAkGBhAQEBAQEBMQDg4ODw8PDw8OEA8QDw8PFBEVFRUQFRIYHCYeGBsjGhYUIC8gIykpLSwsFR4xNTAqNSYrLCkBCQoKDgwOGg8PGTIjHyUsNCwpNCwqKTIpLS8tLDUpLCwwKiosNCksLSwsLCwpKTQpKSwtLCwuKSwsLywqKTQsLP/AABEIAMIBAwMBIgACEQEDEQH/xAAcAAEAAQUBAQAAAAAAAAAAAAAABAIDBQYHAQj/xAA+EAACAgECAwUGAwYEBgMAAAAAAQIDEQQhBRIxIkFRYZEGBxNxgaEUQtEjMlJiscGCktLhM0NyosLxFXOj/8QAGgEBAAMBAQEAAAAAAAAAAAAAAAEEBQMCBv/EAC4RAQACAQMCBAMJAQEAAAAAAAABAgMEERIhMQUTQVFhgdEUIjJxobHB4fCRQv/aAAwDAQACEQMRAD8A7eAAAAAAAAAAAAAAAAAAAAAAAAAAAAAAAAAAAAAAAAAAAAAAAAAAAAAAAAAAAAAAAAAAAAAAAAAAAAAAAAAAAAAAAAAAAAAAAAYjjPtXpNJtdbFTxn4UMztf+FdPm8I1n3je2tmna0mnbhbKCnbav3oRlnEYeEnjOe5Yxu8rlcpNttttt5bby2/FvvKOfV8J417t7QeEefWMmWdontEd5+jpeu98EVlUaeUl3SusUf8Atin/AFMXP3t6zur0yXnG1/8Amc/1mtjWt+r6IxL4pbZLlrT+UVn1fcVoy5r9d+jUtpdDg+7w3n5zLrFPvd1afbp081/L8WD9eZ/0M5w/3uaeW19VtP8ANBq2H9pfZnEno9SkmpJvvjzb/fYu6PiElmN/YfdzLlz/AGJjNljrFt3m2j0l543xzX4/7o+leF8d02qWaLa7e9xi+3H5wfaX1RPPm7T6rDU65OMovMZQk1KL8VJdDsPu49qbdZVbC7tW6b4ebejnCalhy81yPfv28y1g1PmTxtG0snX+FfZ6ebS29f1/tuAI8+JUp4dtSfg7IJ/1Ltd0ZLMXGS8YtNfYt7wx5rMd4VgAl5AAAAAAAAAAAAAAAAAAAAAAAAAAAAAHIPfHT8HV0XY7GoocG1/HVL/TOPoaVXapLKaZ1X308M+Jw+NyWZaa+Em/CFma393D0OGxm1um18jL1GKOcy+s8N1kxhis9dujL6zQQtWJZTXSUXhoh6fhNlWfh27N5xKH90yiviE14P5l6PFfGPoyvEXiNo7NCbae9ucxtPz/AIT6lLHaab78dD2aTWHhrvT3RB/+WXg/sU6DiHxrZrpGtLC723nf7fc8cLd1iNRj3ikTvM9F18JqymlKHlCTin9P0wTIdlNLKTxlJvtY6Z8er6+ILOr1HJBy8Dzva3R04Y8cTaI2XJSiuuF6FNOvjF5hPll4wlyv1Rq+q18pPLf07kWFqSzGm6Mu/ikb7RHR1Lhnt5r6Mct8rYr8l/7WPyy+0vo0bvwH3q02tQ1UPw8nt8SLcqW/Pvh915nFOBSm0288nSOe99+DKnmM2TFbaJ3dJ0Wn1ePnNNpn26T/AH830hCxSSlFqUZJNNNNNPo0+9FRy/3Ve0NnxXoptyqlCdlWd/hyi1zRX8rTbx4rzZ1A1cWSMleUPktZpp02Wcc9fb8gEfXcQqog53ThVBfmskor5LPV+SI/DOP6XU/8C6u1/wAMZYmvnB9peh05RvturxjvNeURO3v6MgACXgAAAAAAAAAAAAAAAAAAAAAWNboq76502xVlVsXCcJdJRa3Rxf2q9zupocrNHnV0btV5S1EF4Y6T+a38jt0pYI9uoPF8cX7u+HUXwz918sXUyhJwnGUJxbUoTTjKLXVOL3RQdz1Wio5dXpr6o3Rcp6il8kZWzjZ15ZPfmUljPg0uiObaj2bcrYqyj8IpTphGELG+aLkottSzhtd+euStOnn0lp08RpP4o2alJljht7hfZjvSePFZX6nTOMe73R1qM4T1CgpxVmZVyag5Jcy7Hcs+q+uD9p/YmjSw/Eaac7o80YTlKdcnDOdsRS8I+jI8qYrO71GrpbJTjPXdDo1cZ/Pw7y9KKaaeGns090zAZL9eunHvz8/1M+cXs+hpq+m14Xb/AGdpk8rnh/0vK9GmeUezdMXl89nlJpL0SLsOK+K9D2fGYLqn6f7k75e27zw0e/KYj/fBPjFJYWyWyS2SR5KSW7IlWqsn+7Bwj/FZ2fSO7Ze/Cp/vvn8ntH/L3/XJymu3ddjJyj7kfxDY/dr7RaenWXX3ScaqtNKEGoyk7LZ2Q7MMddoy9TYuN+9m2eY6StUx6fFtxOx+aj+7H68xoCXoDr9otFeNekKk+H4r5PNy/en9P+fXdI1vELb589052z/isk5NeS8F5Ijxnvs9475XVfoY7i3EJ1RbjCT/AJksxXzwOA2ynSpyeZTcm3/iaS9DxNJ485dq56eb5FY9N+3TZuXCvb3X6fCVztgvyahfFX+Z9pfRnZOCcR/Eaai/Ci7qoWOK3UZNbx+jyfPR2n3aarn4dUu+qdtb+ljkvtJFzR5LTaazLF8b02OuOMlaxE77Ts2kGle9D2gdGnjp65ONuqe7i2pRpi05PK6ZeI/Jy8DQeF+3Wv0+FG6VkF+S/wDaxx4ZfaX0aLOTVVx24yzNN4Vl1GLzKzEe2/q7mDnfC/e9W9tVTKvxsofPH5uDw19GzoVdiklJdJJNZTWzWVs+h2x5a5PwypajS5dPO2SuyoAHRWAAAAAAAAAAAPJM9LdjCJWLrDGaq5k64x98SRgdVQubnx2t1zd++M/0Xoa/xjR80quzF/toSla5YnDDzsu/pt4Nm16mswuupjntNpeKjzY8/nlIgW565mI4npoX7Psy6J83LF/yy23XkXbVJNp9V4dH4NeRHvg+Sa23ajLKy+R+HhvjfzCWmWez9rUpVpTUZyi4xeXt4eJjJwcXiScWuqaaa+jN9rr5I5jtHKTW2z3xt4Y/oNTXG7LsVc3tyq1SbSUUsRmsuPTp0K19PE9atLD4havS8b/u0AsKXbj9X9mbTH2fqnKKTnBy51KPZfK496e+VnBb4p7Ixprd0J2WSi0uTkWOV9ZNrwOM4bViZldjWY7zERPqxdXEJrr2vn19SZVxGL67Pz/UxJ6VZpEtamovX1ZTV8SjBeL8EU0cVi+vZf29TBXTy8eZdgyfJrs8/bsk36dmyQsT3TKkkum3yNb+O47ptPyNg0zfJHPXCb+eDhfHxX8Go82dtuy4dR90Ws/YaqtvCrtjbl9Ep14b/wDzZy4yHDuOT09WqqhlfjKo1Skn+7GMsy9YylH/ABHrBfhflLx4hp51GCaR33j91/2q449bq7b/APl55KV4Uxyo+u8v8RiADla02neVvHjrjpFK9oZP2a4Z+J1enpxmM7Yuf/1x7c/+2LX1O/nLfdFwzmuv1LW1UFTB/wA83zS9Ixj/AJjqRraOm1N/d8h41m55+Ef+Y/Wev0AAXGIAAAAAAAAAAAW7EXCmSCJQ7YkO6BkbIEWyskYm+sx2o05nbaiHbQQNbv4fmXM+uFHCSUcZb/dWy6kS/R5UlhbprPevNf7my2acjWaUDV3osJrGcxcd/s/UtU8P7m0klmUn0iu+TNks0hDt0j6JJ5TTT5VlPwz3/LfYDA3YlYpckFyR5FOKadix+8/D937okVW4KoR3zhNPMZJtR8spvZPPTJadbUpR/heALWt4Lp795wSm/wA9fYn9cbP6pmu632Mti81yjKEnJQ+LKNcpuKTaWdn1xnZZ26m1RT/9vC9Sm3lcq5RlN8sctSXZy1hcr643zjzOdsVbd4WcWqy4+09PixXBvd9QoN6qUrLZLpXJwhV8n+Z+b28u8icX930q4ys09ithFOTrs7NmEsvDW0vsbL+JZH1E1NYksoTirMbFdVlrO+7m2s0VlclCyEoN4eJLqnumn0exJq1c49HleD3Nr9qa52UKUK7HGuVcbJRi3FRSlyuWOm+2WaaUs1Iidm5o81r159pZOria/MsfdEuF0ZbppmBKoya3WU/IqziiezVpq7R+Lqz4MTVxGS69r7MmVcQi+uz89jlOOYXKailvV0f2D9udLo6fw90LIN2TsldHE4ycmusVusRUVtnodJ4bxnT6mPNRbXau9QknJfOPVfVHzwpJlyq2UWpRbjKPSUW4yXya3RZxau1I4zG8M3VeD4s9pvW0xM/OP9830eDjHCfeVrqMKclqYL8t6zPHlYt/XJuvCPelo7sRuU9LN7dvt1Z/649PqkXqarHf12/NgZ/CdTh67co+H07tyABZZYAAAAAAAAAALc4licCW0W5QJQgzrI86jIygWZ1gYydJYnSZSVRYnUBibKSDqNJkzs6SNZQQMDPQJ9Vksy0KxhLBnpacsWUAa7dpeXfKXnLOPl0ZGsrlKuMs8yrbqeXlpJ9lrya7zP2abJEno0ubCeZJrquTyzHGdnvlP6AYPlY5DLfgMLxI9mmwBEhF5W7X8PLy5y2vFb9FtsYuHs/XbOULYOEoZ5pxTrsknnGVus+ffjzM9OqMIrKk5TjmLT5VBqWz8+gpU8RlNuUpJNyff44+uSJiJ7vdb2pO9Z2ajr/Ya2OXTJXR/heIWfo/VGvajTTrly2RlCS7ppxf3OswR7dooWx5bIxsj4TSa/2K9tPE9mhi8RvXpeN/3cgPToms921VmXRN0y7ozzOv/UvuaTxHgt1E5wmlLklKLnXmUHh4b8cfNIr2xWr3hpYtViydp6/FErvlHo2vLu9CXVxN/mX1X6EAHCaxPdeplvTtLN1aqMuj/X0Jmhq57aoL89tcP800v7msm5e7Hgt2r11bX/A0s4X3TaylyyzCtPxlJeik+48Rh3tEQ7210VpM39n0AADbfDAAAAAAAAAAAAACmUS1KBfPGghFlWWpVk1wLcoEoQJVFmdJkZVlqVYSxs6SPOgykqi1KkDET05alpjLypLUqCBiJ6UjXaPJm50lidAGt26F7KOZRXM+2kms4222ffv9iinSyS5d+uVnDS8cPz22+5sMtMUPTAYuNJdhDBMlSWbZKPX16JfUCNquLxqSSxzSaS5mlFNvGd+v0Mdw/wBnLJ6mF8nCbrk27ItLnzzS6Ywt2njfGFsybVT+zkuWL7cV02lFSWN11+hsekq5Uo45eVJYW2MdwSxes93Wh1HM5wlCyb5pWVScZ83jvlfPKefmafxv3N6qvMtLOGrh/BLFV3o3yy9V8jq1BPqZztirb0WMWry4+09Pi+ZZ8F1Eb46aVVkNRZJQhVODhOUm8LCfd59D6J9jPZeHDtLCiOJWPt32L/mWtbv5LZLyS8zMfCjJxbjFuDbg2k3FtNNxfds2tvEunnHiik7umo1ds1YjbYAB2UwAAAAAAAAAAAAAAAA8aPQBbcCiUC+eNEoRJVluVZMcChwCEN1FuVROcC26wlAnUWpUmQlWUOoDHSoKHSZF1FDpAxkqCxLSmWdJT8ADD30dnlxhPKeE9vPCJ/DYzlFOa7SWHLuljbmX0wTYack11AU1VkquIhWXoRCFcEVBAh6AAAAAAAAAAAAAAAAAAAAAAAADzB6AKXEocC6MBGyw6yl1kjB44kiK6yl1EtwKeQIQ3UeKolusfDAsRqLkYF1QKlADyMStI9SBCQABIAAAAAAAAAAAAAAAAAAAAAAAAAAAAAAAAAAGDzB6AAAAAAAAAAAAAAAAAAAAAAAAAAAAAAAAAAAAAAAAAAAAAAAAAAAAAAAAAAAAAAD/2Q==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 altLang="en-US">
              <a:latin typeface="Calibri" pitchFamily="34" charset="0"/>
            </a:endParaRPr>
          </a:p>
        </p:txBody>
      </p:sp>
      <p:pic>
        <p:nvPicPr>
          <p:cNvPr id="36868" name="Picture 2" descr="\\Cledcfps\common\2014 Gr Big Pictures\Other\6-0015.jpg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 t="11887" r="14999" b="26180"/>
          <a:stretch>
            <a:fillRect/>
          </a:stretch>
        </p:blipFill>
        <p:spPr bwMode="auto">
          <a:xfrm>
            <a:off x="914400" y="3052482"/>
            <a:ext cx="7162800" cy="273871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AutoShape 2" descr="data:image/jpeg;base64,/9j/4AAQSkZJRgABAQAAAQABAAD/2wCEAAkGBhAQEBAQEBMQDg4ODw8PDw8OEA8QDw8PFBEVFRUQFRIYHCYeGBsjGhYUIC8gIykpLSwsFR4xNTAqNSYrLCkBCQoKDgwOGg8PGTIjHyUsNCwpNCwqKTIpLS8tLDUpLCwwKiosNCksLSwsLCwpKTQpKSwtLCwuKSwsLywqKTQsLP/AABEIAMIBAwMBIgACEQEDEQH/xAAcAAEAAQUBAQAAAAAAAAAAAAAABAIDBQYHAQj/xAA+EAACAgECAwUGAwYEBgMAAAAAAQIDEQQhBRIxIkFRYZEGBxNxgaEUQtEjMlJiscGCktLhM0NyosLxFXOj/8QAGgEBAAMBAQEAAAAAAAAAAAAAAAEEBQMCBv/EAC4RAQACAQMCBAMJAQEAAAAAAAABAgMEERIhMQUTQVFhgdEUIjJxobHB4fCRQv/aAAwDAQACEQMRAD8A7eAAAAAAAAAAAAAAAAAAAAAAAAAAAAAAAAAAAAAAAAAAAAAAAAAAAAAAAAAAAAAAAAAAAAAAAAAAAAAAAAAAAAAAAAAAAAAAAAYjjPtXpNJtdbFTxn4UMztf+FdPm8I1n3je2tmna0mnbhbKCnbav3oRlnEYeEnjOe5Yxu8rlcpNttttt5bby2/FvvKOfV8J417t7QeEefWMmWdontEd5+jpeu98EVlUaeUl3SusUf8Atin/AFMXP3t6zur0yXnG1/8Amc/1mtjWt+r6IxL4pbZLlrT+UVn1fcVoy5r9d+jUtpdDg+7w3n5zLrFPvd1afbp081/L8WD9eZ/0M5w/3uaeW19VtP8ANBq2H9pfZnEno9SkmpJvvjzb/fYu6PiElmN/YfdzLlz/AGJjNljrFt3m2j0l543xzX4/7o+leF8d02qWaLa7e9xi+3H5wfaX1RPPm7T6rDU65OMovMZQk1KL8VJdDsPu49qbdZVbC7tW6b4ebejnCalhy81yPfv28y1g1PmTxtG0snX+FfZ6ebS29f1/tuAI8+JUp4dtSfg7IJ/1Ltd0ZLMXGS8YtNfYt7wx5rMd4VgAl5AAAAAAAAAAAAAAAAAAAAAAAAAAAAAHIPfHT8HV0XY7GoocG1/HVL/TOPoaVXapLKaZ1X308M+Jw+NyWZaa+Em/CFma393D0OGxm1um18jL1GKOcy+s8N1kxhis9dujL6zQQtWJZTXSUXhoh6fhNlWfh27N5xKH90yiviE14P5l6PFfGPoyvEXiNo7NCbae9ucxtPz/AIT6lLHaab78dD2aTWHhrvT3RB/+WXg/sU6DiHxrZrpGtLC723nf7fc8cLd1iNRj3ikTvM9F18JqymlKHlCTin9P0wTIdlNLKTxlJvtY6Z8er6+ILOr1HJBy8Dzva3R04Y8cTaI2XJSiuuF6FNOvjF5hPll4wlyv1Rq+q18pPLf07kWFqSzGm6Mu/ikb7RHR1Lhnt5r6Mct8rYr8l/7WPyy+0vo0bvwH3q02tQ1UPw8nt8SLcqW/Pvh915nFOBSm0288nSOe99+DKnmM2TFbaJ3dJ0Wn1ePnNNpn26T/AH830hCxSSlFqUZJNNNNNPo0+9FRy/3Ve0NnxXoptyqlCdlWd/hyi1zRX8rTbx4rzZ1A1cWSMleUPktZpp02Wcc9fb8gEfXcQqog53ThVBfmskor5LPV+SI/DOP6XU/8C6u1/wAMZYmvnB9peh05RvturxjvNeURO3v6MgACXgAAAAAAAAAAAAAAAAAAAAAWNboq76502xVlVsXCcJdJRa3Rxf2q9zupocrNHnV0btV5S1EF4Y6T+a38jt0pYI9uoPF8cX7u+HUXwz918sXUyhJwnGUJxbUoTTjKLXVOL3RQdz1Wio5dXpr6o3Rcp6il8kZWzjZ15ZPfmUljPg0uiObaj2bcrYqyj8IpTphGELG+aLkottSzhtd+euStOnn0lp08RpP4o2alJljht7hfZjvSePFZX6nTOMe73R1qM4T1CgpxVmZVyag5Jcy7Hcs+q+uD9p/YmjSw/Eaac7o80YTlKdcnDOdsRS8I+jI8qYrO71GrpbJTjPXdDo1cZ/Pw7y9KKaaeGns090zAZL9eunHvz8/1M+cXs+hpq+m14Xb/AGdpk8rnh/0vK9GmeUezdMXl89nlJpL0SLsOK+K9D2fGYLqn6f7k75e27zw0e/KYj/fBPjFJYWyWyS2SR5KSW7IlWqsn+7Bwj/FZ2fSO7Ze/Cp/vvn8ntH/L3/XJymu3ddjJyj7kfxDY/dr7RaenWXX3ScaqtNKEGoyk7LZ2Q7MMddoy9TYuN+9m2eY6StUx6fFtxOx+aj+7H68xoCXoDr9otFeNekKk+H4r5PNy/en9P+fXdI1vELb589052z/isk5NeS8F5Ijxnvs9475XVfoY7i3EJ1RbjCT/AJksxXzwOA2ynSpyeZTcm3/iaS9DxNJ485dq56eb5FY9N+3TZuXCvb3X6fCVztgvyahfFX+Z9pfRnZOCcR/Eaai/Ci7qoWOK3UZNbx+jyfPR2n3aarn4dUu+qdtb+ljkvtJFzR5LTaazLF8b02OuOMlaxE77Ts2kGle9D2gdGnjp65ONuqe7i2pRpi05PK6ZeI/Jy8DQeF+3Wv0+FG6VkF+S/wDaxx4ZfaX0aLOTVVx24yzNN4Vl1GLzKzEe2/q7mDnfC/e9W9tVTKvxsofPH5uDw19GzoVdiklJdJJNZTWzWVs+h2x5a5PwypajS5dPO2SuyoAHRWAAAAAAAAAAAPJM9LdjCJWLrDGaq5k64x98SRgdVQubnx2t1zd++M/0Xoa/xjR80quzF/toSla5YnDDzsu/pt4Nm16mswuupjntNpeKjzY8/nlIgW565mI4npoX7Psy6J83LF/yy23XkXbVJNp9V4dH4NeRHvg+Sa23ajLKy+R+HhvjfzCWmWez9rUpVpTUZyi4xeXt4eJjJwcXiScWuqaaa+jN9rr5I5jtHKTW2z3xt4Y/oNTXG7LsVc3tyq1SbSUUsRmsuPTp0K19PE9atLD4havS8b/u0AsKXbj9X9mbTH2fqnKKTnBy51KPZfK496e+VnBb4p7Ixprd0J2WSi0uTkWOV9ZNrwOM4bViZldjWY7zERPqxdXEJrr2vn19SZVxGL67Pz/UxJ6VZpEtamovX1ZTV8SjBeL8EU0cVi+vZf29TBXTy8eZdgyfJrs8/bsk36dmyQsT3TKkkum3yNb+O47ptPyNg0zfJHPXCb+eDhfHxX8Go82dtuy4dR90Ws/YaqtvCrtjbl9Ep14b/wDzZy4yHDuOT09WqqhlfjKo1Skn+7GMsy9YylH/ABHrBfhflLx4hp51GCaR33j91/2q449bq7b/APl55KV4Uxyo+u8v8RiADla02neVvHjrjpFK9oZP2a4Z+J1enpxmM7Yuf/1x7c/+2LX1O/nLfdFwzmuv1LW1UFTB/wA83zS9Ixj/AJjqRraOm1N/d8h41m55+Ef+Y/Wev0AAXGIAAAAAAAAAAAW7EXCmSCJQ7YkO6BkbIEWyskYm+sx2o05nbaiHbQQNbv4fmXM+uFHCSUcZb/dWy6kS/R5UlhbprPevNf7my2acjWaUDV3osJrGcxcd/s/UtU8P7m0klmUn0iu+TNks0hDt0j6JJ5TTT5VlPwz3/LfYDA3YlYpckFyR5FOKadix+8/D937okVW4KoR3zhNPMZJtR8spvZPPTJadbUpR/heALWt4Lp795wSm/wA9fYn9cbP6pmu632Mti81yjKEnJQ+LKNcpuKTaWdn1xnZZ26m1RT/9vC9Sm3lcq5RlN8sctSXZy1hcr643zjzOdsVbd4WcWqy4+09PixXBvd9QoN6qUrLZLpXJwhV8n+Z+b28u8icX930q4ys09ithFOTrs7NmEsvDW0vsbL+JZH1E1NYksoTirMbFdVlrO+7m2s0VlclCyEoN4eJLqnumn0exJq1c49HleD3Nr9qa52UKUK7HGuVcbJRi3FRSlyuWOm+2WaaUs1Iidm5o81r159pZOria/MsfdEuF0ZbppmBKoya3WU/IqziiezVpq7R+Lqz4MTVxGS69r7MmVcQi+uz89jlOOYXKailvV0f2D9udLo6fw90LIN2TsldHE4ycmusVusRUVtnodJ4bxnT6mPNRbXau9QknJfOPVfVHzwpJlyq2UWpRbjKPSUW4yXya3RZxau1I4zG8M3VeD4s9pvW0xM/OP9830eDjHCfeVrqMKclqYL8t6zPHlYt/XJuvCPelo7sRuU9LN7dvt1Z/649PqkXqarHf12/NgZ/CdTh67co+H07tyABZZYAAAAAAAAAALc4licCW0W5QJQgzrI86jIygWZ1gYydJYnSZSVRYnUBibKSDqNJkzs6SNZQQMDPQJ9Vksy0KxhLBnpacsWUAa7dpeXfKXnLOPl0ZGsrlKuMs8yrbqeXlpJ9lrya7zP2abJEno0ubCeZJrquTyzHGdnvlP6AYPlY5DLfgMLxI9mmwBEhF5W7X8PLy5y2vFb9FtsYuHs/XbOULYOEoZ5pxTrsknnGVus+ffjzM9OqMIrKk5TjmLT5VBqWz8+gpU8RlNuUpJNyff44+uSJiJ7vdb2pO9Z2ajr/Ya2OXTJXR/heIWfo/VGvajTTrly2RlCS7ppxf3OswR7dooWx5bIxsj4TSa/2K9tPE9mhi8RvXpeN/3cgPToms921VmXRN0y7ozzOv/UvuaTxHgt1E5wmlLklKLnXmUHh4b8cfNIr2xWr3hpYtViydp6/FErvlHo2vLu9CXVxN/mX1X6EAHCaxPdeplvTtLN1aqMuj/X0Jmhq57aoL89tcP800v7msm5e7Hgt2r11bX/A0s4X3TaylyyzCtPxlJeik+48Rh3tEQ7210VpM39n0AADbfDAAAAAAAAAAAAACmUS1KBfPGghFlWWpVk1wLcoEoQJVFmdJkZVlqVYSxs6SPOgykqi1KkDET05alpjLypLUqCBiJ6UjXaPJm50lidAGt26F7KOZRXM+2kms4222ffv9iinSyS5d+uVnDS8cPz22+5sMtMUPTAYuNJdhDBMlSWbZKPX16JfUCNquLxqSSxzSaS5mlFNvGd+v0Mdw/wBnLJ6mF8nCbrk27ItLnzzS6Ywt2njfGFsybVT+zkuWL7cV02lFSWN11+hsekq5Uo45eVJYW2MdwSxes93Wh1HM5wlCyb5pWVScZ83jvlfPKefmafxv3N6qvMtLOGrh/BLFV3o3yy9V8jq1BPqZztirb0WMWry4+09Pi+ZZ8F1Eb46aVVkNRZJQhVODhOUm8LCfd59D6J9jPZeHDtLCiOJWPt32L/mWtbv5LZLyS8zMfCjJxbjFuDbg2k3FtNNxfds2tvEunnHiik7umo1ds1YjbYAB2UwAAAAAAAAAAAAAAAA8aPQBbcCiUC+eNEoRJVluVZMcChwCEN1FuVROcC26wlAnUWpUmQlWUOoDHSoKHSZF1FDpAxkqCxLSmWdJT8ADD30dnlxhPKeE9vPCJ/DYzlFOa7SWHLuljbmX0wTYack11AU1VkquIhWXoRCFcEVBAh6AAAAAAAAAAAAAAAAAAAAAAAADzB6AKXEocC6MBGyw6yl1kjB44kiK6yl1EtwKeQIQ3UeKolusfDAsRqLkYF1QKlADyMStI9SBCQABIAAAAAAAAAAAAAAAAAAAAAAAAAAAAAAAAAAGDzB6AAAAAAAAAAAAAAAAAAAAAAAAAAAAAAAAAAAAAAAAAAAAAAAAAAAAAAAAAAAAAAD/2Q==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 altLang="en-US">
              <a:latin typeface="Calibri" pitchFamily="34" charset="0"/>
            </a:endParaRPr>
          </a:p>
        </p:txBody>
      </p:sp>
      <p:sp>
        <p:nvSpPr>
          <p:cNvPr id="35843" name="Rectangle 2"/>
          <p:cNvSpPr>
            <a:spLocks noChangeArrowheads="1"/>
          </p:cNvSpPr>
          <p:nvPr/>
        </p:nvSpPr>
        <p:spPr bwMode="auto">
          <a:xfrm>
            <a:off x="609600" y="1582738"/>
            <a:ext cx="8382000" cy="249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en-US" altLang="en-US" sz="4400" b="1">
              <a:latin typeface="Calibri" pitchFamily="34" charset="0"/>
            </a:endParaRPr>
          </a:p>
          <a:p>
            <a:pPr algn="ctr"/>
            <a:endParaRPr lang="en-US" altLang="en-US" sz="4400" b="1">
              <a:latin typeface="Calibri" pitchFamily="34" charset="0"/>
            </a:endParaRPr>
          </a:p>
          <a:p>
            <a:pPr algn="ctr"/>
            <a:r>
              <a:rPr lang="en-US" altLang="en-US" sz="4400" b="1">
                <a:latin typeface="Calibri" pitchFamily="34" charset="0"/>
              </a:rPr>
              <a:t>YOUR SAFEST BET. Period.</a:t>
            </a:r>
          </a:p>
          <a:p>
            <a:pPr algn="ctr"/>
            <a:endParaRPr lang="en-US" altLang="en-US" sz="2400" b="1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971800"/>
            <a:ext cx="82296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100" b="1" dirty="0" smtClean="0"/>
              <a:t/>
            </a:r>
            <a:br>
              <a:rPr lang="en-US" sz="3100" b="1" dirty="0" smtClean="0"/>
            </a:br>
            <a:r>
              <a:rPr lang="en-US" sz="3100" b="1" dirty="0" smtClean="0"/>
              <a:t>Among </a:t>
            </a:r>
            <a:r>
              <a:rPr lang="en-US" sz="3100" b="1" dirty="0"/>
              <a:t>exhibitors, the value of face-to-face interactions is also increasing. Most exhibitors place </a:t>
            </a:r>
            <a:r>
              <a:rPr lang="en-US" sz="3100" b="1" i="1" dirty="0">
                <a:solidFill>
                  <a:srgbClr val="FF0000"/>
                </a:solidFill>
              </a:rPr>
              <a:t>the highest value </a:t>
            </a:r>
            <a:r>
              <a:rPr lang="en-US" sz="3100" b="1" dirty="0"/>
              <a:t>on in-person sales calls, </a:t>
            </a:r>
            <a:r>
              <a:rPr lang="en-US" sz="3100" b="1" i="1" dirty="0" smtClean="0">
                <a:solidFill>
                  <a:srgbClr val="FF0000"/>
                </a:solidFill>
              </a:rPr>
              <a:t>exhibitions</a:t>
            </a:r>
            <a:r>
              <a:rPr lang="en-US" sz="3100" b="1" dirty="0" smtClean="0"/>
              <a:t> </a:t>
            </a:r>
            <a:r>
              <a:rPr lang="en-US" sz="3100" b="1" dirty="0"/>
              <a:t>and conventions. Looking ahead to the next two years, exhibitors anticipate increased value on these </a:t>
            </a:r>
            <a:r>
              <a:rPr lang="en-US" sz="3100" b="1" dirty="0" smtClean="0"/>
              <a:t>face-to-face </a:t>
            </a:r>
            <a:r>
              <a:rPr lang="en-US" sz="3100" b="1" dirty="0"/>
              <a:t>settings.</a:t>
            </a:r>
            <a:r>
              <a:rPr lang="en-US" b="1" dirty="0"/>
              <a:t/>
            </a:r>
            <a:br>
              <a:rPr lang="en-US" b="1" dirty="0"/>
            </a:br>
            <a:r>
              <a:rPr lang="en-US" dirty="0"/>
              <a:t/>
            </a:r>
            <a:br>
              <a:rPr lang="en-US" dirty="0"/>
            </a:br>
            <a:r>
              <a:rPr lang="en-US" sz="2700" dirty="0" smtClean="0"/>
              <a:t>The </a:t>
            </a:r>
            <a:r>
              <a:rPr lang="en-US" sz="2700" dirty="0"/>
              <a:t>Center for Exhibition </a:t>
            </a:r>
            <a:r>
              <a:rPr lang="en-US" sz="2700" dirty="0" smtClean="0"/>
              <a:t>Research </a:t>
            </a:r>
            <a:br>
              <a:rPr lang="en-US" sz="2700" dirty="0" smtClean="0"/>
            </a:br>
            <a:r>
              <a:rPr lang="en-US" sz="2700" dirty="0" smtClean="0"/>
              <a:t>August </a:t>
            </a:r>
            <a:r>
              <a:rPr lang="en-US" sz="2700" dirty="0"/>
              <a:t>23, 2012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971800"/>
            <a:ext cx="82296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100" b="1" dirty="0" smtClean="0"/>
              <a:t/>
            </a:r>
            <a:br>
              <a:rPr lang="en-US" sz="3100" b="1" dirty="0" smtClean="0"/>
            </a:b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295400" y="1166813"/>
            <a:ext cx="5562600" cy="4246562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latin typeface="+mn-lt"/>
                <a:cs typeface="+mn-cs"/>
              </a:rPr>
              <a:t>Tradeshowinsights.com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latin typeface="+mn-lt"/>
                <a:cs typeface="+mn-cs"/>
              </a:rPr>
              <a:t>TOP 10 REASONS TO EXHIBIT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latin typeface="+mn-lt"/>
                <a:cs typeface="+mn-cs"/>
              </a:rPr>
              <a:t> </a:t>
            </a:r>
            <a:endParaRPr lang="en-US" dirty="0">
              <a:latin typeface="+mn-lt"/>
              <a:cs typeface="+mn-cs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>
                <a:latin typeface="+mn-lt"/>
                <a:cs typeface="+mn-cs"/>
              </a:rPr>
              <a:t>Introduce new products and/or services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b="1" dirty="0">
                <a:solidFill>
                  <a:srgbClr val="FF0000"/>
                </a:solidFill>
                <a:latin typeface="+mn-lt"/>
                <a:cs typeface="+mn-cs"/>
              </a:rPr>
              <a:t>Make on-the-spot sales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b="1" dirty="0">
                <a:solidFill>
                  <a:srgbClr val="FF0000"/>
                </a:solidFill>
                <a:latin typeface="+mn-lt"/>
                <a:cs typeface="+mn-cs"/>
              </a:rPr>
              <a:t>Meet potential customers &amp; showcase to existing ones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>
                <a:latin typeface="+mn-lt"/>
                <a:cs typeface="+mn-cs"/>
              </a:rPr>
              <a:t>Conduct market research (product testing)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>
                <a:latin typeface="+mn-lt"/>
                <a:cs typeface="+mn-cs"/>
              </a:rPr>
              <a:t>Recruit new sales force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b="1" dirty="0">
                <a:solidFill>
                  <a:srgbClr val="FF0000"/>
                </a:solidFill>
                <a:latin typeface="+mn-lt"/>
                <a:cs typeface="+mn-cs"/>
              </a:rPr>
              <a:t>Gain names for mailing list (qualified leads)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>
                <a:latin typeface="+mn-lt"/>
                <a:cs typeface="+mn-cs"/>
              </a:rPr>
              <a:t>Target a specific market segment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b="1" dirty="0">
                <a:solidFill>
                  <a:srgbClr val="FF0000"/>
                </a:solidFill>
                <a:latin typeface="+mn-lt"/>
                <a:cs typeface="+mn-cs"/>
              </a:rPr>
              <a:t>Create or enhance company image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b="1" dirty="0">
                <a:solidFill>
                  <a:srgbClr val="FF0000"/>
                </a:solidFill>
                <a:latin typeface="+mn-lt"/>
                <a:cs typeface="+mn-cs"/>
              </a:rPr>
              <a:t>Distribute product samples/special offers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b="1" dirty="0">
                <a:solidFill>
                  <a:srgbClr val="FF0000"/>
                </a:solidFill>
                <a:latin typeface="+mn-lt"/>
                <a:cs typeface="+mn-cs"/>
              </a:rPr>
              <a:t>Low advertising cost per person reached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4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685800"/>
          </a:xfrm>
        </p:spPr>
        <p:txBody>
          <a:bodyPr/>
          <a:lstStyle/>
          <a:p>
            <a:pPr eaLnBrk="1" hangingPunct="1"/>
            <a:r>
              <a:rPr lang="en-US" altLang="en-US" sz="3600" b="1" smtClean="0"/>
              <a:t>Attendee Cross-Over</a:t>
            </a:r>
          </a:p>
        </p:txBody>
      </p:sp>
      <p:sp>
        <p:nvSpPr>
          <p:cNvPr id="38915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pitchFamily="34" charset="0"/>
              <a:buNone/>
            </a:pPr>
            <a:r>
              <a:rPr lang="en-US" altLang="en-US" sz="2800" b="1" smtClean="0">
                <a:solidFill>
                  <a:srgbClr val="FF0000"/>
                </a:solidFill>
                <a:ea typeface="Calibri" pitchFamily="34" charset="0"/>
                <a:cs typeface="Calibri" pitchFamily="34" charset="0"/>
              </a:rPr>
              <a:t>Geotracking Analysis Emitted from Smart Phones</a:t>
            </a:r>
          </a:p>
          <a:p>
            <a:pPr lvl="1" eaLnBrk="1" hangingPunct="1">
              <a:buFont typeface="Wingdings" pitchFamily="2" charset="2"/>
              <a:buChar char="Ø"/>
            </a:pPr>
            <a:r>
              <a:rPr lang="en-US" altLang="en-US" sz="2400" smtClean="0">
                <a:ea typeface="Calibri" pitchFamily="34" charset="0"/>
                <a:cs typeface="Calibri" pitchFamily="34" charset="0"/>
              </a:rPr>
              <a:t>Average cross-over audience in all instances was only 4%</a:t>
            </a:r>
          </a:p>
          <a:p>
            <a:pPr lvl="1" eaLnBrk="1" hangingPunct="1">
              <a:buFont typeface="Wingdings" pitchFamily="2" charset="2"/>
              <a:buChar char="Ø"/>
            </a:pPr>
            <a:r>
              <a:rPr lang="en-US" altLang="en-US" sz="2400" smtClean="0">
                <a:ea typeface="Calibri" pitchFamily="34" charset="0"/>
                <a:cs typeface="Calibri" pitchFamily="34" charset="0"/>
              </a:rPr>
              <a:t>Different audiences at each show equates to different buyers at each show</a:t>
            </a:r>
          </a:p>
          <a:p>
            <a:pPr algn="ctr" eaLnBrk="1" hangingPunct="1">
              <a:buFont typeface="Arial" pitchFamily="34" charset="0"/>
              <a:buNone/>
            </a:pPr>
            <a:r>
              <a:rPr lang="en-US" altLang="en-US" sz="2800" b="1" smtClean="0">
                <a:solidFill>
                  <a:srgbClr val="FF0000"/>
                </a:solidFill>
                <a:ea typeface="Calibri" pitchFamily="34" charset="0"/>
                <a:cs typeface="Calibri" pitchFamily="34" charset="0"/>
              </a:rPr>
              <a:t>Can you really afford to miss out an entire show’s worth of qualified buyers?</a:t>
            </a:r>
          </a:p>
          <a:p>
            <a:pPr eaLnBrk="1" hangingPunct="1">
              <a:buFont typeface="Arial" pitchFamily="34" charset="0"/>
              <a:buNone/>
            </a:pPr>
            <a:endParaRPr lang="en-US" altLang="en-US" smtClean="0"/>
          </a:p>
          <a:p>
            <a:pPr eaLnBrk="1" hangingPunct="1">
              <a:buFont typeface="Arial" pitchFamily="34" charset="0"/>
              <a:buNone/>
            </a:pPr>
            <a:endParaRPr lang="en-US" altLang="en-US" smtClean="0"/>
          </a:p>
          <a:p>
            <a:pPr eaLnBrk="1" hangingPunct="1">
              <a:buFont typeface="Arial" pitchFamily="34" charset="0"/>
              <a:buNone/>
            </a:pPr>
            <a:endParaRPr lang="en-US" altLang="en-US" smtClean="0"/>
          </a:p>
        </p:txBody>
      </p:sp>
      <p:sp>
        <p:nvSpPr>
          <p:cNvPr id="38916" name="Rectangle 5"/>
          <p:cNvSpPr>
            <a:spLocks noChangeArrowheads="1"/>
          </p:cNvSpPr>
          <p:nvPr/>
        </p:nvSpPr>
        <p:spPr bwMode="auto">
          <a:xfrm>
            <a:off x="685800" y="1447800"/>
            <a:ext cx="61722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>
                <a:latin typeface="Calibri" pitchFamily="34" charset="0"/>
              </a:rPr>
              <a:t/>
            </a:r>
            <a:br>
              <a:rPr lang="en-US" altLang="en-US">
                <a:latin typeface="Calibri" pitchFamily="34" charset="0"/>
              </a:rPr>
            </a:br>
            <a:r>
              <a:rPr lang="en-US" altLang="en-US">
                <a:latin typeface="Calibri" pitchFamily="34" charset="0"/>
              </a:rPr>
              <a:t/>
            </a:r>
            <a:br>
              <a:rPr lang="en-US" altLang="en-US">
                <a:latin typeface="Calibri" pitchFamily="34" charset="0"/>
              </a:rPr>
            </a:br>
            <a:endParaRPr lang="en-US" altLang="en-US">
              <a:latin typeface="Calibri" pitchFamily="34" charset="0"/>
            </a:endParaRPr>
          </a:p>
        </p:txBody>
      </p:sp>
      <p:sp>
        <p:nvSpPr>
          <p:cNvPr id="38917" name="AutoShape 2" descr="data:image/jpeg;base64,/9j/4AAQSkZJRgABAQAAAQABAAD/2wCEAAkGBhQSEBQUExQVFRQUGRYVGRgVFhUWGBUeGRgWGhgXGxoaHCYeFxomGhQWHy8jJCcpLSwsGCAxNjEqNSYrLCkBCQoKDgwOGg8PGi4lHyQqLCwpKi0pLCksLCopLCkpLDQ0LCwsLC4qLCosLCwsLCwsLCwpLCwsLCw0LCksLCwpLP/AABEIALAAzAMBIgACEQEDEQH/xAAcAAEAAwADAQEAAAAAAAAAAAAABQYHAQQIAgP/xABGEAABAwICBwUEBwUHAwUAAAABAAIDBBEFIQYHEjFBUWETInGBkSMyQqEUUmJygpKxQ6KywdEVM1OTwtLwY7PhCBYkNFT/xAAaAQEAAwEBAQAAAAAAAAAAAAAAAgMEAQUG/8QANBEAAgIBAgMFBwMDBQAAAAAAAAECAxEEIRIxQQUTIlFhMnGBkaGx8MHR4SMzQhQkNFLx/9oADAMBAAIRAxEAPwDcUREAREQBERAEREAREQBERAEREAREQBFxdLoDlFxdLoDlERAEREAREQBERAEREAREQBERAEREAREQBEKh9JtKIaGEyzO6NaPekP1Wj9TuC42luyUYuTwuZKTzhjS5xDWtFyXEAAcyTkAs/wBINdFNDdtO01DxlcHYj/MRd3kPNZrpFpbV4pMGWcWk+zgjBI6XAze7qfkrLo9qUlkAdVyCEfUZZ7/N3utP5lmdspvFa+J60dHTSuLUS38iJxHXBiEhOw6OFvKNgJ/M+5/RQ0mneIO31c3k636BbRh+qrD4hnB2h5yuc/5XDfkpP/2PQ2t9Eg/y2rndWvnImtbpYbRr+iMKp9YmIsNxVyn72y8fvBWPCddlUywnjjmHEi8T/UXb8gtCr9VuHSD/AOuGHnE5zD8jb5Kl49qQeAXUk23/ANOawd4B7RY+YHiouF0d08k1qNHdtKOPhj6ouujmsyjqyGh/ZSH9nLZpJ5NdfZd5G6td15VxPDJaeQxzxujeN7XC3mODh1FwrTohrSqKMtZITPBu2XG72j7Dj+hy8FKGo6TRXd2ZlcVL+H8noIIo3AcfhrIRLA/aacuRaeLXDgVJLWnk8aUXF4fMIiIcCIiAIiIAiIgCIiAIiIAiLhAdLGsYjpYJJpTZkYueZ4Bo5kkgDqVgMs9Vjdf3RmfdBJ2IIweJ/U73H0E7rk0kdPVMoobubERtBue3K73W9dkOA8XHktE0I0Ujwyj75aJCO0mkJyuBe1+DGi4HmeKzyXeS4eiPWqxpKlY/bly9EdnRPQynw+K0YvIR35XW2nc/ut+yPnvUHpHrhpKYlkV6iQZezIEYPV5yP4QVnusPWdJWOdDA4spRllcOm6u5M5N9eQ6Wi2q6rrQH2EMJ3PkBG0ObWb3DrkOq47P8a0Ww0ccd9qpc+n59kStfrurXn2bIYhw7pefVxsfRdOLXJiAOckbuhiZ/KxV3odRFK0e1mne77OxGPTZcfmvqr1FUhHs5p2HqWPHpsg/Nc4bfMsV+gW3D9PxkRg+vhwIFTTgji6EkEfgeTf8AMtK0e0qpq1m1Tyh9vebue37zTmPHd1WKaTaoKulBfHaojGZMYIeBzLN5/DdU6gxCSCRskT3RyN3OabEcx1HRcVs4PEiUtDp9RHioe/58j07pDozBWxGOdgcPhcMnsPNrt4PyK8/abaEzYdLsu78T79nIBYO+yR8Lxy8wtd1c6x217eylsypaLkDJsoG97eR5t8xlutOO4HFV074Zm3Y8ebTwc08HA7lbKEbFlGCi+zR2cE+XVfqjzholpbLQTiSM3abB7Ce7IOR68jw+S9H4FjcdXAyeI3Y8cd7TxaeRByXmfSTAJKKpkgk3sOR4PafdeOhHzuFatUemBpaoQPd7GoIbnua/c13S/unxHJUVTcXws9TX6aN9few5pfNHoBFxdcrafMhERAERdTEMSigYXzSMjYPie4NHhc8UOpNvCO2irDtZWHA2+lx/v29dmy/U6wcP2dr6ZBb74v6b/ko8UfMsdFq5xfyZYkVXZrMw4m30uLz2h8y2ylaHSalm/uqiGQ8myMJ9L3Xcoi65x5p/Ik0XF1yukAuni+ICCCWZ3uxMc8/hBP8AJdxUnW/Xdnhcg4yujj9XbR+TCoyeE2WVQ45qPmygaosHNXiMlXL3uyJkz4ySE29BtHxtyU1rr0sLQ2iiNtoB81uXwR+dto9AOanNTlAIsM7Q5ds+SQno07A+TCfNZXBG7FcWsSbVExJ+zGLk+kbLeizNuMElzZ7McWamU5ezBfYteqnVw2UNrKpu0y94o3bn2/aOHFtxkOO/ktB0r09psPGzIS6Ui4ijsXW4E8GDx8rr89N9Jm4bQ7TA0PIEULOANsjb6rWi/oOKw/AMBqcUqXBhLnE7csrybNufeceJPBo325DKTfdrhityuMHq5O+54ii4VuvWoLvZU8LW/bL3n90tC7GF695Nq1RTNLeJhcQR+F9wfzBS9DqRpWt9rLNI/iWlsbfIbJPqVEaSaky1hfRyueRn2cuzc/deABfoQPFRxctyaloJeHHx3NL0f0np62PbgeHWttNOT2Hk5u8eO48CqXrM1ZtqGOqaZobO3vPY0WEwG824Sfr45rIsJxmehqRIy7JYyWua4EXse9G8cssx/NekdGtIGVtNHPHkHjNvFjhk5p6g/Kx4qyMlYsMoupnopqyt7P8AMHmOiqnwyskjcWvYQ5rhvBH/ADd4r0vodpK2upGTiwce69o+B7feHhxHQhY5rb0cFLW9owWjqQXi25rwfaD1Id+IqQ1J46WVclOT3Z27TR9uPP5sv+UKmpuE+FmzWRWpoV0ea/GWbXVoyJqVtU0d+nyd1jcc/wAriD5uWHBtl6wxCjbNE+J+bZGuYfBwIP6ryxU0xje6N3vMc5h8WktPzCahYeR2Xc3W630PSOgmPfTKCGY+/s7D/vM7rj52v5qwLKdQ+Ikx1UBOTHslb+MOB+cY9Vqy1VyzFM8bU193bKJyiIpmcKtadaHNxGnEe1sSMO3G7eAbWs4cQRl0VlXTxXFoqaJ80zwyNguXH5ADeSTkAMyuNJrDJ1zlCSlDmjzPpFoxU0UmxOwtv7rhmx/3Xbj4bxyUQ6Mq36xtZQxFzI44tiGJznNc4995ItcgGzRbhmeqqBxArG4RTwmfSw1Ns4pzjucdiU7A8lz/AGi5P7SdzTGDvezfQn8C0wrqQjsppNkfA/2jD+F27ysVsOiWtKGohJqbQStsCLOLXfaabX8Qd3VYNRyzSvDI2ve925rG7Tj4ALZdCdVAEJdXgmR9iI2ut2Y5Et95x48Bu5qyHF0PP1XdPexY93Mt508ov/0N9H/7VR9bGPw1dJHHTyte4Sh5F9mwDXC93WG9yuDNWlAP2F/F8h/1Kpa1NFYKShEtNE2NwlYHEAu7pDhbvX47KnNS4XnBTp3p1bHhUs56tY+x2MH0rpoMGbB2zBO2nc3Zz98tdltW2fedvvZUrVdVQ0dY6aplYxoic1pvt95xb9W9u6D6q7aMaP01Rggl7CIzuhlG3sN2ttu23avzu1VDU2WTVskc7GSAxFzRI1rgC1zb2uMjZyr3zE1RcO7twnz33+2w1r6QMrp4vo8jXwxsOd9nvOd3snW4NbmrPoFpVh1DRRxGcCV3flsx5u928XAzDRZo8L8VU9clB2Fe3s2iNj4WkBgDW3Bc05DLkr/iuLUv9jtLjGx1RThrA1oLy5zLZAZ3Dsii9ps5YlKiuCTw/L9din6Q65antj9HELIgbNuO0e4c3XNhfkN3NXPV5rDGIB0cjWsnYNoht9l7dxc0HMEEi4N94ztuwb6A50uxYgtvtbQsW2yNwdxvlZXfU9ROdiZey/ZxMk2jwO0Nlo8zn+FIzlxE79NUqW0sY5PzJbXfo61j4qtgt2h7KS3FwF2O8S0OH4Qv11D4uduopiciGzNHIghj/W7PRTWuycDDmNO90zLfhbISfQ/NU/UdGTiMhG5sD7+b4wAj2t2IwfeaF8XTkXfXZh4fhwk4wysN+j7sI/eb6LIdCa7s8RpHjhMweTjsn+JbXrekAwie/F0QH+Y3+hWFaNRl1bTAbzND/wBxqjdtNFug8Wlkn6/Y9UrzPrAh7PFKto/xS78wa79XFemCV5q1lyXxarI+uB6MYP5KzUeyZOyf7rXoWbUTL/8AOnHAwX9JGf7ityWH6hYL1lQ/g2FrfzSA/wCj5Lb7qdPsIz9of8iRyiIrTAFEaT6Lw18HYzh2ztBwLXFrgRexB8zvBUuiHU2nlGaDUNQ3v2lSem3H+vZqLxPUA0uvBVFrfqys2iPxNIv6LX0UHCPkXx1Vq/yMTi/9Psl+9VsA+zE4n5uU9heoejYQZpJpulxG0+Te9+8tOROCJ2Wrtl1I3B9HKakbs08LIhx2RmfFx7zvMqRAXKKZnbb3YVd1gYUajDamMC7tgvb4sIePm23mrEvlwuuNZWDsJOElJdDMNR2LB9HLAd8T9oD7Mgv/ABNd6qiUjzhWOd6+xHKWnrHJuP5Hg+IUvh5dg2Nygtd9HcHXt/hv7zHZ5Xa4bPk5femzKisY7EW0vZxRtawOd/eOZc+02fqi/vWGRyuASsrfhS6o+ghBK2Un7E19WSOtGshri1sDHzyUoe+R8QuxrLZgu5XANx1tdQWrLSSlind9Jj7wbeGSxcI7AksDdzSeDufK6smqLTOHsHUsuxFIzaeHZNErcy7aPF7RffvbbkVX63Rl1RJVS4bTnswd1wL33tYD+bYByBA5BcfNSW7O1qKjKixOMV1z5+vr5FkoMFbiVS6oqI9iKbJjWnYc8C4D3ObYu3EX458AFbNG8Pgo6Z4YGQxMc4uJNh4uc45m3ElYHT6RV1G/YE00JbfuOuLfheLBdasxypqjsySyy53Dbki/MNGV/JSViiuW5VZo7LZYcko9PRFh1l6ZivqQIr9hDdrOG2T70luF7ADoOtlf9SmjxhpX1DxZ1QQGX37DL2Pm4k+QVY0H1RyzPbLWNMUIsezOUkvQjexvO+Z5cVsOI4hFSU7pJCGRRN4cAMmtaOJ3AAdF2uLb45FWruhGC09O5nWvXGgIYKYHvPcZXdGtBa31c4n8KpOqrCzPikOXdi2pndNkZfvOaFD6U6QPraqSd+W0bNb9Roya3039SVr2prRcwUrqh4tJU2Lb7xGPd8Noku8NlRX9SzJqn/tNJwvm/u/2NEc+wucgMyeXMrypjmIdvUzTf4sj3jwc4kD0st91o6Qilw6QA2kmvCzn3h3z5Mv6jmvPVLSuke2Ng2nvcGtHMk2A9Su3vLUSvsqvhjKxm1aiMLLKSaYj++kDR1EYt/E5606yjNGsFbSUkNO3MRNDSfrHe53m4kqTWiCwkjxr7O8slPzZyiIpFIREQBERAEREARcXXTxPFo4GF8jg0fM9AOKN4Oxi5PC5nc2lT9INOw2TsKNhqKh2QDc2t6k7rDmSAOfBRb8Sq8WcW094KS9nTH4+YZ/iH90cS5W/R/RiGjZsxNzPvPdm+Q83O4+G4KvLly5GzghR/c3l/wBei9/7IzrSvV3VyUclRLMZaod8xtzYGAHaY36zwMwchkQBndd/VZps2rg+iTkGaNpA2s+2jtbO+9wGR5ix5rSysN0zwCnjxJ76ZxG90jW5NjfYl9iOFrlw3DPwFc13fiRq08nrM1We9PHL+CJxrBqeCoqH020+FmYNriMXsbHi3aOyHHh6qe0F1tRQRtp6mLYY29pIhfebkvbvJ+0Lk8lMasNK6JzX0+TJnk5yWtONzQ3gMvgPzuV9aU6mIZiX0rhA8/AQTET0tnH5XHQKEYyXiiab76pPuLk0lyf6/EsMOK0lXMC2SCZtuJY7y2XZj0UhhVPDDtkNij7xzAYz5iywLEtXVdDIQYHPt8UXtAfy5jzAUaMCqiSOwnJ5dnJ/RTdrXNGeOhhL2bNvz1N7x/WbRUoPtRNIPghIeb9XDut8zfoVjGmGnE+ISAydyJp7kTSdlvU/Xd1PlZfeG6tsQnI2aZ7B9aW0bR171ifIFaLotqXiiIfVuEzhn2bbiIeN85PkOhUHx2e4vitLpPFnil8//CpattXLqx7Z52kUzTcA5Gcj4R9jmeO4cbbrJK1jC4kNY0XJNg1oA38gAAvznnjhjLnFscbBmSQ1rQPkAsS1j6zDWXp6cltMD3nbnTW6fCzjbeePJW+GpGP+rr7PT6IhtYel5r6subcQx3ZEDxF83kc3HPwAVw1LaFku+nStybdsII3nc6TwGbR1vyCqer7QR+ITXcC2njI7R/Pj2bftHjyGfJei6ambGxrGNDWMAa1oFgABYAdLKuqLk+NmrW3xpr/09fxP2REWo8IIiIAiIgCLgqNxnSKnpG7VRMyMcAT3j4NGbvIJyOxi5PCWSTXBKyXHNegBLaOEvP15sh5Mbn6keCp1frHxCckOncActiICNufwkt7zr7rXVTtijdDQWye+xsOkuncdP3I/azOOy1rQXXPIAZvPQZDiQozC9Cpat4nxI3BzbTg3HTtSMj9wd0cb5qV0L0QZTRtlkG1VPaO0e/MtJGbG8GNG6w5K0Lqi5by+RCV0ak4U/F9X+yPmOINADQABkABYADgANwUHpTprTYey87+8Rdsbc3v8BwHU2ChtY+sdmHs7OKz6l47rTmIwfjf/ACbx8AsCnqJaqcve50kshu5zjc/+AOW4cFydnDsiem0jt3ly+5pUuuWrqXubDFHDHY3cdp72jmHZNDvJXPVtgUQgFTcSPl2hffsi5Dm5/ESDc/8ADi7rRs7Nm74j9Y/0W2apYiMNaT8Ukrh4bVv1aVTXLjnlnpa2lafTYhtlrPqVvTrU2Hl01DZjjmYdzSecZ3MP2TlyIVYwbWbX4e7sKljpQzLYmu2Ro6P3keIIW/KOxnR6nq2bFREyQcNoZt+64d5vkVc698xeDzq9bmPBcuJfVGf4VrXopJdp7nwE8JGkgfiZf5gKyYfprRFziKuCx5yAfqVWsV1DQOJdTzyRfZeBI31yd8yq3Uaia0HuS07x1dI0+mwR81zimuhJVaSe6m17zTarWDh8Yu6rhP3XF59GgqrY1rwp2AimifM7g5/s2eNs3n0Cq8Wo6vJzfTt8ZHn9GKaw3UHneoqcvqxM/wBTj/JR4rHyRcqdFDeU8/noZ9pJpjVV7vbPJbfuxt7rGnhZvE9Tcqz6E6oZqktlqtqCHI7JFpZB0B9wdTnyHFato7q+o6IgxQgyD9pJ33+ROTfwgKy2SNO+ZHLe0Uo8FCwvM6uG4bHBE2KJjWRsFg1u4f1PU5ldmy5RaDyG87sIiIAiIgF11MSxOKnjdJM9sbG73ONh4dT0C/eWSzSbE2BNhmT0C8zaZ6XT1s5MpLQ0kMivYRjlY/HzJzVdk+E26TS/6hvLwlzLrpbrte4mOiGw3d2rwC8/dacmedz0CzOpqZJnmSV7nOO9zyXE+ZzK/ERhu/M8v6rmxO/0WSUnzkz3aakvBSve/wB2cg8BkOfE/wBFqOqTQMyPbWTt9mw3haR77h+0t9UHdzOfBR+rnVq6rc2eoBbTDNrdxm8OTOvHhzW5xxBrQ1oAAAAAFgANwA4BW1VuXifwMmu1UaU6anlv2n+h9XWcaxdaIpdqClIdOMnPyLYug4Of8hxzyUhrS0wdR07Y4jaafaAcPgaLbTh9rMAeN+CwOdhcOZJ9b/zXbbcPhRV2foFZB3Wcui8/4PwnmfLIXOLnvebkkklxPEk5lTUMAgZYf3jvePIcgvzoKXsm7bvfPuj6o5lfD33KzSke7RV1PuJhc4Bou4kADmSbAeq9KaPYWKalhhH7NjWnqbd4+brlZRqk0WM1R9JePZQHu3+KS2Xk0G/iQtostOnhhcTPE7Y1ClNVR6c/ecoiLSeGEREAREQBERAEREAREQBERAcWVQ1n4nHTYfK8xse+T2LNpoPefcX8hc+SuC+XMB3gHjmuNZJQeJJs8nU1C57g1jXPe7cGgkk9AN61fQfU/YtmrgMs2wXv/mEfwjzPBajSYVDES6OKNhdvLGNaT4kDNdtURoSeZbnrX9qSlDgqXCvqfLIwAABYDIAbgubLlFoPHIjH9E6atDfpEYfsX2TdzSL7xdpGWQyXSg1f4fE11qaOxBBLgXuAtmQ5xJaeosrIuljUD300zI/fdHI1vDvFpAz4ZkKLiueC6N1iXApPHlnY8xOrO2mc1gJDnlsYFy4guIY3qSCFctG9V1VUSDtmOp4h7zn2Dj0a3n1OXjuVq1X6rjSEVNUB24FmMBDhFlYuJGReRcZbh1OWmgKhUJvLPUl2pOuPd14951cLw2OniZFE0NYwWAH6nmScyeZXbRFpPGbbeWEREOBERAEREAREQBERAEREAREQBERAEREAREQBERAEREAREQBERAEREAREQBERAEREAREQH//Z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 altLang="en-US">
              <a:latin typeface="Calibri" pitchFamily="34" charset="0"/>
            </a:endParaRPr>
          </a:p>
        </p:txBody>
      </p:sp>
      <p:pic>
        <p:nvPicPr>
          <p:cNvPr id="1026" name="Picture 2" descr="C:\Users\sueh\AppData\Local\Microsoft\Windows\Temporary Internet Files\Content.Outlook\4QHHYU3B\MK9H6072.jpg"/>
          <p:cNvPicPr>
            <a:picLocks noChangeAspect="1" noChangeArrowheads="1"/>
          </p:cNvPicPr>
          <p:nvPr/>
        </p:nvPicPr>
        <p:blipFill rotWithShape="1">
          <a:blip r:embed="rId3" cstate="print">
            <a:extLst/>
          </a:blip>
          <a:srcRect l="19365"/>
          <a:stretch/>
        </p:blipFill>
        <p:spPr bwMode="auto">
          <a:xfrm>
            <a:off x="3886200" y="4343400"/>
            <a:ext cx="3966058" cy="21360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7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 smtClean="0"/>
              <a:t>Effective Pre-Show Planning</a:t>
            </a:r>
          </a:p>
        </p:txBody>
      </p:sp>
      <p:sp>
        <p:nvSpPr>
          <p:cNvPr id="3993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 eaLnBrk="1" hangingPunct="1">
              <a:buFont typeface="Arial" pitchFamily="34" charset="0"/>
              <a:buNone/>
            </a:pPr>
            <a:r>
              <a:rPr lang="en-US" altLang="en-US" b="1" smtClean="0"/>
              <a:t>SMART GOALS</a:t>
            </a:r>
          </a:p>
          <a:p>
            <a:pPr algn="ctr" eaLnBrk="1" hangingPunct="1">
              <a:buFont typeface="Arial" pitchFamily="34" charset="0"/>
              <a:buNone/>
            </a:pPr>
            <a:endParaRPr lang="en-US" altLang="en-US" smtClean="0"/>
          </a:p>
          <a:p>
            <a:pPr eaLnBrk="1" hangingPunct="1">
              <a:buFont typeface="Arial" pitchFamily="34" charset="0"/>
              <a:buNone/>
            </a:pPr>
            <a:r>
              <a:rPr lang="en-US" altLang="en-US" b="1" smtClean="0"/>
              <a:t>S</a:t>
            </a:r>
            <a:r>
              <a:rPr lang="en-US" altLang="en-US" smtClean="0"/>
              <a:t>ensible</a:t>
            </a:r>
          </a:p>
          <a:p>
            <a:pPr eaLnBrk="1" hangingPunct="1">
              <a:buFont typeface="Arial" pitchFamily="34" charset="0"/>
              <a:buNone/>
            </a:pPr>
            <a:r>
              <a:rPr lang="en-US" altLang="en-US" b="1" smtClean="0"/>
              <a:t>M</a:t>
            </a:r>
            <a:r>
              <a:rPr lang="en-US" altLang="en-US" smtClean="0"/>
              <a:t>easurable</a:t>
            </a:r>
          </a:p>
          <a:p>
            <a:pPr eaLnBrk="1" hangingPunct="1">
              <a:buFont typeface="Arial" pitchFamily="34" charset="0"/>
              <a:buNone/>
            </a:pPr>
            <a:r>
              <a:rPr lang="en-US" altLang="en-US" b="1" smtClean="0"/>
              <a:t>A</a:t>
            </a:r>
            <a:r>
              <a:rPr lang="en-US" altLang="en-US" smtClean="0"/>
              <a:t>ttainable</a:t>
            </a:r>
          </a:p>
          <a:p>
            <a:pPr eaLnBrk="1" hangingPunct="1">
              <a:buFont typeface="Arial" pitchFamily="34" charset="0"/>
              <a:buNone/>
            </a:pPr>
            <a:r>
              <a:rPr lang="en-US" altLang="en-US" b="1" smtClean="0"/>
              <a:t>R</a:t>
            </a:r>
            <a:r>
              <a:rPr lang="en-US" altLang="en-US" smtClean="0"/>
              <a:t>ealistic</a:t>
            </a:r>
          </a:p>
          <a:p>
            <a:pPr eaLnBrk="1" hangingPunct="1">
              <a:buFont typeface="Arial" pitchFamily="34" charset="0"/>
              <a:buNone/>
            </a:pPr>
            <a:r>
              <a:rPr lang="en-US" altLang="en-US" b="1" smtClean="0"/>
              <a:t>T</a:t>
            </a:r>
            <a:r>
              <a:rPr lang="en-US" altLang="en-US" smtClean="0"/>
              <a:t>ruthful</a:t>
            </a:r>
          </a:p>
        </p:txBody>
      </p:sp>
      <p:sp>
        <p:nvSpPr>
          <p:cNvPr id="39940" name="AutoShape 2" descr="data:image/jpeg;base64,/9j/4AAQSkZJRgABAQAAAQABAAD/2wCEAAkGBhAQEBAQEBMQDg4ODw8PDw8OEA8QDw8PFBEVFRUQFRIYHCYeGBsjGhYUIC8gIykpLSwsFR4xNTAqNSYrLCkBCQoKDgwOGg8PGTIjHyUsNCwpNCwqKTIpLS8tLDUpLCwwKiosNCksLSwsLCwpKTQpKSwtLCwuKSwsLywqKTQsLP/AABEIAMIBAwMBIgACEQEDEQH/xAAcAAEAAQUBAQAAAAAAAAAAAAAABAIDBQYHAQj/xAA+EAACAgECAwUGAwYEBgMAAAAAAQIDEQQhBRIxIkFRYZEGBxNxgaEUQtEjMlJiscGCktLhM0NyosLxFXOj/8QAGgEBAAMBAQEAAAAAAAAAAAAAAAEEBQMCBv/EAC4RAQACAQMCBAMJAQEAAAAAAAABAgMEERIhMQUTQVFhgdEUIjJxobHB4fCRQv/aAAwDAQACEQMRAD8A7eAAAAAAAAAAAAAAAAAAAAAAAAAAAAAAAAAAAAAAAAAAAAAAAAAAAAAAAAAAAAAAAAAAAAAAAAAAAAAAAAAAAAAAAAAAAAAAAAYjjPtXpNJtdbFTxn4UMztf+FdPm8I1n3je2tmna0mnbhbKCnbav3oRlnEYeEnjOe5Yxu8rlcpNttttt5bby2/FvvKOfV8J417t7QeEefWMmWdontEd5+jpeu98EVlUaeUl3SusUf8Atin/AFMXP3t6zur0yXnG1/8Amc/1mtjWt+r6IxL4pbZLlrT+UVn1fcVoy5r9d+jUtpdDg+7w3n5zLrFPvd1afbp081/L8WD9eZ/0M5w/3uaeW19VtP8ANBq2H9pfZnEno9SkmpJvvjzb/fYu6PiElmN/YfdzLlz/AGJjNljrFt3m2j0l543xzX4/7o+leF8d02qWaLa7e9xi+3H5wfaX1RPPm7T6rDU65OMovMZQk1KL8VJdDsPu49qbdZVbC7tW6b4ebejnCalhy81yPfv28y1g1PmTxtG0snX+FfZ6ebS29f1/tuAI8+JUp4dtSfg7IJ/1Ltd0ZLMXGS8YtNfYt7wx5rMd4VgAl5AAAAAAAAAAAAAAAAAAAAAAAAAAAAAHIPfHT8HV0XY7GoocG1/HVL/TOPoaVXapLKaZ1X308M+Jw+NyWZaa+Em/CFma393D0OGxm1um18jL1GKOcy+s8N1kxhis9dujL6zQQtWJZTXSUXhoh6fhNlWfh27N5xKH90yiviE14P5l6PFfGPoyvEXiNo7NCbae9ucxtPz/AIT6lLHaab78dD2aTWHhrvT3RB/+WXg/sU6DiHxrZrpGtLC723nf7fc8cLd1iNRj3ikTvM9F18JqymlKHlCTin9P0wTIdlNLKTxlJvtY6Z8er6+ILOr1HJBy8Dzva3R04Y8cTaI2XJSiuuF6FNOvjF5hPll4wlyv1Rq+q18pPLf07kWFqSzGm6Mu/ikb7RHR1Lhnt5r6Mct8rYr8l/7WPyy+0vo0bvwH3q02tQ1UPw8nt8SLcqW/Pvh915nFOBSm0288nSOe99+DKnmM2TFbaJ3dJ0Wn1ePnNNpn26T/AH830hCxSSlFqUZJNNNNNPo0+9FRy/3Ve0NnxXoptyqlCdlWd/hyi1zRX8rTbx4rzZ1A1cWSMleUPktZpp02Wcc9fb8gEfXcQqog53ThVBfmskor5LPV+SI/DOP6XU/8C6u1/wAMZYmvnB9peh05RvturxjvNeURO3v6MgACXgAAAAAAAAAAAAAAAAAAAAAWNboq76502xVlVsXCcJdJRa3Rxf2q9zupocrNHnV0btV5S1EF4Y6T+a38jt0pYI9uoPF8cX7u+HUXwz918sXUyhJwnGUJxbUoTTjKLXVOL3RQdz1Wio5dXpr6o3Rcp6il8kZWzjZ15ZPfmUljPg0uiObaj2bcrYqyj8IpTphGELG+aLkottSzhtd+euStOnn0lp08RpP4o2alJljht7hfZjvSePFZX6nTOMe73R1qM4T1CgpxVmZVyag5Jcy7Hcs+q+uD9p/YmjSw/Eaac7o80YTlKdcnDOdsRS8I+jI8qYrO71GrpbJTjPXdDo1cZ/Pw7y9KKaaeGns090zAZL9eunHvz8/1M+cXs+hpq+m14Xb/AGdpk8rnh/0vK9GmeUezdMXl89nlJpL0SLsOK+K9D2fGYLqn6f7k75e27zw0e/KYj/fBPjFJYWyWyS2SR5KSW7IlWqsn+7Bwj/FZ2fSO7Ze/Cp/vvn8ntH/L3/XJymu3ddjJyj7kfxDY/dr7RaenWXX3ScaqtNKEGoyk7LZ2Q7MMddoy9TYuN+9m2eY6StUx6fFtxOx+aj+7H68xoCXoDr9otFeNekKk+H4r5PNy/en9P+fXdI1vELb589052z/isk5NeS8F5Ijxnvs9475XVfoY7i3EJ1RbjCT/AJksxXzwOA2ynSpyeZTcm3/iaS9DxNJ485dq56eb5FY9N+3TZuXCvb3X6fCVztgvyahfFX+Z9pfRnZOCcR/Eaai/Ci7qoWOK3UZNbx+jyfPR2n3aarn4dUu+qdtb+ljkvtJFzR5LTaazLF8b02OuOMlaxE77Ts2kGle9D2gdGnjp65ONuqe7i2pRpi05PK6ZeI/Jy8DQeF+3Wv0+FG6VkF+S/wDaxx4ZfaX0aLOTVVx24yzNN4Vl1GLzKzEe2/q7mDnfC/e9W9tVTKvxsofPH5uDw19GzoVdiklJdJJNZTWzWVs+h2x5a5PwypajS5dPO2SuyoAHRWAAAAAAAAAAAPJM9LdjCJWLrDGaq5k64x98SRgdVQubnx2t1zd++M/0Xoa/xjR80quzF/toSla5YnDDzsu/pt4Nm16mswuupjntNpeKjzY8/nlIgW565mI4npoX7Psy6J83LF/yy23XkXbVJNp9V4dH4NeRHvg+Sa23ajLKy+R+HhvjfzCWmWez9rUpVpTUZyi4xeXt4eJjJwcXiScWuqaaa+jN9rr5I5jtHKTW2z3xt4Y/oNTXG7LsVc3tyq1SbSUUsRmsuPTp0K19PE9atLD4havS8b/u0AsKXbj9X9mbTH2fqnKKTnBy51KPZfK496e+VnBb4p7Ixprd0J2WSi0uTkWOV9ZNrwOM4bViZldjWY7zERPqxdXEJrr2vn19SZVxGL67Pz/UxJ6VZpEtamovX1ZTV8SjBeL8EU0cVi+vZf29TBXTy8eZdgyfJrs8/bsk36dmyQsT3TKkkum3yNb+O47ptPyNg0zfJHPXCb+eDhfHxX8Go82dtuy4dR90Ws/YaqtvCrtjbl9Ep14b/wDzZy4yHDuOT09WqqhlfjKo1Skn+7GMsy9YylH/ABHrBfhflLx4hp51GCaR33j91/2q449bq7b/APl55KV4Uxyo+u8v8RiADla02neVvHjrjpFK9oZP2a4Z+J1enpxmM7Yuf/1x7c/+2LX1O/nLfdFwzmuv1LW1UFTB/wA83zS9Ixj/AJjqRraOm1N/d8h41m55+Ef+Y/Wev0AAXGIAAAAAAAAAAAW7EXCmSCJQ7YkO6BkbIEWyskYm+sx2o05nbaiHbQQNbv4fmXM+uFHCSUcZb/dWy6kS/R5UlhbprPevNf7my2acjWaUDV3osJrGcxcd/s/UtU8P7m0klmUn0iu+TNks0hDt0j6JJ5TTT5VlPwz3/LfYDA3YlYpckFyR5FOKadix+8/D937okVW4KoR3zhNPMZJtR8spvZPPTJadbUpR/heALWt4Lp795wSm/wA9fYn9cbP6pmu632Mti81yjKEnJQ+LKNcpuKTaWdn1xnZZ26m1RT/9vC9Sm3lcq5RlN8sctSXZy1hcr643zjzOdsVbd4WcWqy4+09PixXBvd9QoN6qUrLZLpXJwhV8n+Z+b28u8icX930q4ys09ithFOTrs7NmEsvDW0vsbL+JZH1E1NYksoTirMbFdVlrO+7m2s0VlclCyEoN4eJLqnumn0exJq1c49HleD3Nr9qa52UKUK7HGuVcbJRi3FRSlyuWOm+2WaaUs1Iidm5o81r159pZOria/MsfdEuF0ZbppmBKoya3WU/IqziiezVpq7R+Lqz4MTVxGS69r7MmVcQi+uz89jlOOYXKailvV0f2D9udLo6fw90LIN2TsldHE4ycmusVusRUVtnodJ4bxnT6mPNRbXau9QknJfOPVfVHzwpJlyq2UWpRbjKPSUW4yXya3RZxau1I4zG8M3VeD4s9pvW0xM/OP9830eDjHCfeVrqMKclqYL8t6zPHlYt/XJuvCPelo7sRuU9LN7dvt1Z/649PqkXqarHf12/NgZ/CdTh67co+H07tyABZZYAAAAAAAAAALc4licCW0W5QJQgzrI86jIygWZ1gYydJYnSZSVRYnUBibKSDqNJkzs6SNZQQMDPQJ9Vksy0KxhLBnpacsWUAa7dpeXfKXnLOPl0ZGsrlKuMs8yrbqeXlpJ9lrya7zP2abJEno0ubCeZJrquTyzHGdnvlP6AYPlY5DLfgMLxI9mmwBEhF5W7X8PLy5y2vFb9FtsYuHs/XbOULYOEoZ5pxTrsknnGVus+ffjzM9OqMIrKk5TjmLT5VBqWz8+gpU8RlNuUpJNyff44+uSJiJ7vdb2pO9Z2ajr/Ya2OXTJXR/heIWfo/VGvajTTrly2RlCS7ppxf3OswR7dooWx5bIxsj4TSa/2K9tPE9mhi8RvXpeN/3cgPToms921VmXRN0y7ozzOv/UvuaTxHgt1E5wmlLklKLnXmUHh4b8cfNIr2xWr3hpYtViydp6/FErvlHo2vLu9CXVxN/mX1X6EAHCaxPdeplvTtLN1aqMuj/X0Jmhq57aoL89tcP800v7msm5e7Hgt2r11bX/A0s4X3TaylyyzCtPxlJeik+48Rh3tEQ7210VpM39n0AADbfDAAAAAAAAAAAAACmUS1KBfPGghFlWWpVk1wLcoEoQJVFmdJkZVlqVYSxs6SPOgykqi1KkDET05alpjLypLUqCBiJ6UjXaPJm50lidAGt26F7KOZRXM+2kms4222ffv9iinSyS5d+uVnDS8cPz22+5sMtMUPTAYuNJdhDBMlSWbZKPX16JfUCNquLxqSSxzSaS5mlFNvGd+v0Mdw/wBnLJ6mF8nCbrk27ItLnzzS6Ywt2njfGFsybVT+zkuWL7cV02lFSWN11+hsekq5Uo45eVJYW2MdwSxes93Wh1HM5wlCyb5pWVScZ83jvlfPKefmafxv3N6qvMtLOGrh/BLFV3o3yy9V8jq1BPqZztirb0WMWry4+09Pi+ZZ8F1Eb46aVVkNRZJQhVODhOUm8LCfd59D6J9jPZeHDtLCiOJWPt32L/mWtbv5LZLyS8zMfCjJxbjFuDbg2k3FtNNxfds2tvEunnHiik7umo1ds1YjbYAB2UwAAAAAAAAAAAAAAAA8aPQBbcCiUC+eNEoRJVluVZMcChwCEN1FuVROcC26wlAnUWpUmQlWUOoDHSoKHSZF1FDpAxkqCxLSmWdJT8ADD30dnlxhPKeE9vPCJ/DYzlFOa7SWHLuljbmX0wTYack11AU1VkquIhWXoRCFcEVBAh6AAAAAAAAAAAAAAAAAAAAAAAADzB6AKXEocC6MBGyw6yl1kjB44kiK6yl1EtwKeQIQ3UeKolusfDAsRqLkYF1QKlADyMStI9SBCQABIAAAAAAAAAAAAAAAAAAAAAAAAAAAAAAAAAAGDzB6AAAAAAAAAAAAAAAAAAAAAAAAAAAAAAAAAAAAAAAAAAAAAAAAAAAAAAAAAAAAAAD/2Q==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 altLang="en-US">
              <a:latin typeface="Calibri" pitchFamily="34" charset="0"/>
            </a:endParaRPr>
          </a:p>
        </p:txBody>
      </p:sp>
      <p:pic>
        <p:nvPicPr>
          <p:cNvPr id="39941" name="Picture 5" descr="untitled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4800" y="2895600"/>
            <a:ext cx="3632200" cy="272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4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1219200"/>
          </a:xfrm>
        </p:spPr>
        <p:txBody>
          <a:bodyPr/>
          <a:lstStyle/>
          <a:p>
            <a:pPr eaLnBrk="1" hangingPunct="1"/>
            <a:r>
              <a:rPr lang="en-US" altLang="en-US" b="1" smtClean="0"/>
              <a:t>Show Goals</a:t>
            </a:r>
          </a:p>
        </p:txBody>
      </p:sp>
      <p:sp>
        <p:nvSpPr>
          <p:cNvPr id="40963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pitchFamily="34" charset="0"/>
              <a:buNone/>
            </a:pPr>
            <a:r>
              <a:rPr lang="en-US" altLang="en-US" b="1" smtClean="0">
                <a:solidFill>
                  <a:srgbClr val="FF0000"/>
                </a:solidFill>
                <a:ea typeface="Calibri" pitchFamily="34" charset="0"/>
                <a:cs typeface="Calibri" pitchFamily="34" charset="0"/>
              </a:rPr>
              <a:t>Set Goals</a:t>
            </a:r>
          </a:p>
          <a:p>
            <a:pPr lvl="1" eaLnBrk="1" hangingPunct="1">
              <a:buFont typeface="Wingdings" pitchFamily="2" charset="2"/>
              <a:buChar char="Ø"/>
            </a:pPr>
            <a:r>
              <a:rPr lang="en-US" altLang="en-US" smtClean="0">
                <a:ea typeface="Calibri" pitchFamily="34" charset="0"/>
                <a:cs typeface="Calibri" pitchFamily="34" charset="0"/>
              </a:rPr>
              <a:t>Fact: less than 25% of exhibitors set goals</a:t>
            </a:r>
          </a:p>
          <a:p>
            <a:pPr algn="ctr" eaLnBrk="1" hangingPunct="1">
              <a:buFont typeface="Arial" pitchFamily="34" charset="0"/>
              <a:buNone/>
            </a:pPr>
            <a:endParaRPr lang="en-US" altLang="en-US" smtClean="0"/>
          </a:p>
          <a:p>
            <a:pPr eaLnBrk="1" hangingPunct="1">
              <a:buFont typeface="Arial" pitchFamily="34" charset="0"/>
              <a:buNone/>
            </a:pPr>
            <a:r>
              <a:rPr lang="en-US" altLang="en-US" b="1" smtClean="0">
                <a:solidFill>
                  <a:srgbClr val="FF0000"/>
                </a:solidFill>
                <a:ea typeface="Calibri" pitchFamily="34" charset="0"/>
                <a:cs typeface="Calibri" pitchFamily="34" charset="0"/>
              </a:rPr>
              <a:t>Share Goals</a:t>
            </a:r>
          </a:p>
          <a:p>
            <a:pPr eaLnBrk="1" hangingPunct="1">
              <a:buFont typeface="Arial" pitchFamily="34" charset="0"/>
              <a:buNone/>
            </a:pPr>
            <a:endParaRPr lang="en-US" altLang="en-US" smtClean="0"/>
          </a:p>
          <a:p>
            <a:pPr eaLnBrk="1" hangingPunct="1">
              <a:buFont typeface="Arial" pitchFamily="34" charset="0"/>
              <a:buNone/>
            </a:pPr>
            <a:endParaRPr lang="en-US" altLang="en-US" smtClean="0"/>
          </a:p>
          <a:p>
            <a:pPr eaLnBrk="1" hangingPunct="1">
              <a:buFont typeface="Arial" pitchFamily="34" charset="0"/>
              <a:buNone/>
            </a:pPr>
            <a:endParaRPr lang="en-US" altLang="en-US" smtClean="0"/>
          </a:p>
        </p:txBody>
      </p:sp>
      <p:sp>
        <p:nvSpPr>
          <p:cNvPr id="40964" name="Rectangle 5"/>
          <p:cNvSpPr>
            <a:spLocks noChangeArrowheads="1"/>
          </p:cNvSpPr>
          <p:nvPr/>
        </p:nvSpPr>
        <p:spPr bwMode="auto">
          <a:xfrm>
            <a:off x="685800" y="1447800"/>
            <a:ext cx="61722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>
                <a:latin typeface="Calibri" pitchFamily="34" charset="0"/>
              </a:rPr>
              <a:t/>
            </a:r>
            <a:br>
              <a:rPr lang="en-US" altLang="en-US">
                <a:latin typeface="Calibri" pitchFamily="34" charset="0"/>
              </a:rPr>
            </a:br>
            <a:r>
              <a:rPr lang="en-US" altLang="en-US">
                <a:latin typeface="Calibri" pitchFamily="34" charset="0"/>
              </a:rPr>
              <a:t/>
            </a:r>
            <a:br>
              <a:rPr lang="en-US" altLang="en-US">
                <a:latin typeface="Calibri" pitchFamily="34" charset="0"/>
              </a:rPr>
            </a:br>
            <a:endParaRPr lang="en-US" altLang="en-US">
              <a:latin typeface="Calibri" pitchFamily="34" charset="0"/>
            </a:endParaRPr>
          </a:p>
        </p:txBody>
      </p:sp>
      <p:sp>
        <p:nvSpPr>
          <p:cNvPr id="40965" name="AutoShape 2" descr="data:image/jpeg;base64,/9j/4AAQSkZJRgABAQAAAQABAAD/2wCEAAkGBhQSEBQUExQVFRQUGRYVGRgVFhUWGBUeGRgWGhgXGxoaHCYeFxomGhQWHy8jJCcpLSwsGCAxNjEqNSYrLCkBCQoKDgwOGg8PGi4lHyQqLCwpKi0pLCksLCopLCkpLDQ0LCwsLC4qLCosLCwsLCwsLCwpLCwsLCw0LCksLCwpLP/AABEIALAAzAMBIgACEQEDEQH/xAAcAAEAAwADAQEAAAAAAAAAAAAABQYHAQQIAgP/xABGEAABAwICBwUEBwUHAwUAAAABAAIDBBEFIQYHEjFBUWETInGBkSMyQqEUUmJygpKxQ6KywdEVM1OTwtLwY7PhCBYkNFT/xAAaAQEAAwEBAQAAAAAAAAAAAAAAAgMEAQUG/8QANBEAAgIBAgMFBwMDBQAAAAAAAAECAxEEIRIxQQUTIlFhMnGBkaGx8MHR4SMzQhQkNFLx/9oADAMBAAIRAxEAPwDcUREAREQBERAEREAREQBERAEREAREQBFxdLoDlFxdLoDlERAEREAREQBERAEREAREQBERAEREAREQBEKh9JtKIaGEyzO6NaPekP1Wj9TuC42luyUYuTwuZKTzhjS5xDWtFyXEAAcyTkAs/wBINdFNDdtO01DxlcHYj/MRd3kPNZrpFpbV4pMGWcWk+zgjBI6XAze7qfkrLo9qUlkAdVyCEfUZZ7/N3utP5lmdspvFa+J60dHTSuLUS38iJxHXBiEhOw6OFvKNgJ/M+5/RQ0mneIO31c3k636BbRh+qrD4hnB2h5yuc/5XDfkpP/2PQ2t9Eg/y2rndWvnImtbpYbRr+iMKp9YmIsNxVyn72y8fvBWPCddlUywnjjmHEi8T/UXb8gtCr9VuHSD/AOuGHnE5zD8jb5Kl49qQeAXUk23/ANOawd4B7RY+YHiouF0d08k1qNHdtKOPhj6ouujmsyjqyGh/ZSH9nLZpJ5NdfZd5G6td15VxPDJaeQxzxujeN7XC3mODh1FwrTohrSqKMtZITPBu2XG72j7Dj+hy8FKGo6TRXd2ZlcVL+H8noIIo3AcfhrIRLA/aacuRaeLXDgVJLWnk8aUXF4fMIiIcCIiAIiIAiIgCIiAIiIAiLhAdLGsYjpYJJpTZkYueZ4Bo5kkgDqVgMs9Vjdf3RmfdBJ2IIweJ/U73H0E7rk0kdPVMoobubERtBue3K73W9dkOA8XHktE0I0Ujwyj75aJCO0mkJyuBe1+DGi4HmeKzyXeS4eiPWqxpKlY/bly9EdnRPQynw+K0YvIR35XW2nc/ut+yPnvUHpHrhpKYlkV6iQZezIEYPV5yP4QVnusPWdJWOdDA4spRllcOm6u5M5N9eQ6Wi2q6rrQH2EMJ3PkBG0ObWb3DrkOq47P8a0Ww0ccd9qpc+n59kStfrurXn2bIYhw7pefVxsfRdOLXJiAOckbuhiZ/KxV3odRFK0e1mne77OxGPTZcfmvqr1FUhHs5p2HqWPHpsg/Nc4bfMsV+gW3D9PxkRg+vhwIFTTgji6EkEfgeTf8AMtK0e0qpq1m1Tyh9vebue37zTmPHd1WKaTaoKulBfHaojGZMYIeBzLN5/DdU6gxCSCRskT3RyN3OabEcx1HRcVs4PEiUtDp9RHioe/58j07pDozBWxGOdgcPhcMnsPNrt4PyK8/abaEzYdLsu78T79nIBYO+yR8Lxy8wtd1c6x217eylsypaLkDJsoG97eR5t8xlutOO4HFV074Zm3Y8ebTwc08HA7lbKEbFlGCi+zR2cE+XVfqjzholpbLQTiSM3abB7Ce7IOR68jw+S9H4FjcdXAyeI3Y8cd7TxaeRByXmfSTAJKKpkgk3sOR4PafdeOhHzuFatUemBpaoQPd7GoIbnua/c13S/unxHJUVTcXws9TX6aN9few5pfNHoBFxdcrafMhERAERdTEMSigYXzSMjYPie4NHhc8UOpNvCO2irDtZWHA2+lx/v29dmy/U6wcP2dr6ZBb74v6b/ko8UfMsdFq5xfyZYkVXZrMw4m30uLz2h8y2ylaHSalm/uqiGQ8myMJ9L3Xcoi65x5p/Ik0XF1yukAuni+ICCCWZ3uxMc8/hBP8AJdxUnW/Xdnhcg4yujj9XbR+TCoyeE2WVQ45qPmygaosHNXiMlXL3uyJkz4ySE29BtHxtyU1rr0sLQ2iiNtoB81uXwR+dto9AOanNTlAIsM7Q5ds+SQno07A+TCfNZXBG7FcWsSbVExJ+zGLk+kbLeizNuMElzZ7McWamU5ezBfYteqnVw2UNrKpu0y94o3bn2/aOHFtxkOO/ktB0r09psPGzIS6Ui4ijsXW4E8GDx8rr89N9Jm4bQ7TA0PIEULOANsjb6rWi/oOKw/AMBqcUqXBhLnE7csrybNufeceJPBo325DKTfdrhityuMHq5O+54ii4VuvWoLvZU8LW/bL3n90tC7GF695Nq1RTNLeJhcQR+F9wfzBS9DqRpWt9rLNI/iWlsbfIbJPqVEaSaky1hfRyueRn2cuzc/deABfoQPFRxctyaloJeHHx3NL0f0np62PbgeHWttNOT2Hk5u8eO48CqXrM1ZtqGOqaZobO3vPY0WEwG824Sfr45rIsJxmehqRIy7JYyWua4EXse9G8cssx/NekdGtIGVtNHPHkHjNvFjhk5p6g/Kx4qyMlYsMoupnopqyt7P8AMHmOiqnwyskjcWvYQ5rhvBH/ADd4r0vodpK2upGTiwce69o+B7feHhxHQhY5rb0cFLW9owWjqQXi25rwfaD1Id+IqQ1J46WVclOT3Z27TR9uPP5sv+UKmpuE+FmzWRWpoV0ea/GWbXVoyJqVtU0d+nyd1jcc/wAriD5uWHBtl6wxCjbNE+J+bZGuYfBwIP6ryxU0xje6N3vMc5h8WktPzCahYeR2Xc3W630PSOgmPfTKCGY+/s7D/vM7rj52v5qwLKdQ+Ikx1UBOTHslb+MOB+cY9Vqy1VyzFM8bU193bKJyiIpmcKtadaHNxGnEe1sSMO3G7eAbWs4cQRl0VlXTxXFoqaJ80zwyNguXH5ADeSTkAMyuNJrDJ1zlCSlDmjzPpFoxU0UmxOwtv7rhmx/3Xbj4bxyUQ6Mq36xtZQxFzI44tiGJznNc4995ItcgGzRbhmeqqBxArG4RTwmfSw1Ns4pzjucdiU7A8lz/AGi5P7SdzTGDvezfQn8C0wrqQjsppNkfA/2jD+F27ysVsOiWtKGohJqbQStsCLOLXfaabX8Qd3VYNRyzSvDI2ve925rG7Tj4ALZdCdVAEJdXgmR9iI2ut2Y5Et95x48Bu5qyHF0PP1XdPexY93Mt508ov/0N9H/7VR9bGPw1dJHHTyte4Sh5F9mwDXC93WG9yuDNWlAP2F/F8h/1Kpa1NFYKShEtNE2NwlYHEAu7pDhbvX47KnNS4XnBTp3p1bHhUs56tY+x2MH0rpoMGbB2zBO2nc3Zz98tdltW2fedvvZUrVdVQ0dY6aplYxoic1pvt95xb9W9u6D6q7aMaP01Rggl7CIzuhlG3sN2ttu23avzu1VDU2WTVskc7GSAxFzRI1rgC1zb2uMjZyr3zE1RcO7twnz33+2w1r6QMrp4vo8jXwxsOd9nvOd3snW4NbmrPoFpVh1DRRxGcCV3flsx5u928XAzDRZo8L8VU9clB2Fe3s2iNj4WkBgDW3Bc05DLkr/iuLUv9jtLjGx1RThrA1oLy5zLZAZ3Dsii9ps5YlKiuCTw/L9din6Q65antj9HELIgbNuO0e4c3XNhfkN3NXPV5rDGIB0cjWsnYNoht9l7dxc0HMEEi4N94ztuwb6A50uxYgtvtbQsW2yNwdxvlZXfU9ROdiZey/ZxMk2jwO0Nlo8zn+FIzlxE79NUqW0sY5PzJbXfo61j4qtgt2h7KS3FwF2O8S0OH4Qv11D4uduopiciGzNHIghj/W7PRTWuycDDmNO90zLfhbISfQ/NU/UdGTiMhG5sD7+b4wAj2t2IwfeaF8XTkXfXZh4fhwk4wysN+j7sI/eb6LIdCa7s8RpHjhMweTjsn+JbXrekAwie/F0QH+Y3+hWFaNRl1bTAbzND/wBxqjdtNFug8Wlkn6/Y9UrzPrAh7PFKto/xS78wa79XFemCV5q1lyXxarI+uB6MYP5KzUeyZOyf7rXoWbUTL/8AOnHAwX9JGf7ityWH6hYL1lQ/g2FrfzSA/wCj5Lb7qdPsIz9of8iRyiIrTAFEaT6Lw18HYzh2ztBwLXFrgRexB8zvBUuiHU2nlGaDUNQ3v2lSem3H+vZqLxPUA0uvBVFrfqys2iPxNIv6LX0UHCPkXx1Vq/yMTi/9Psl+9VsA+zE4n5uU9heoejYQZpJpulxG0+Te9+8tOROCJ2Wrtl1I3B9HKakbs08LIhx2RmfFx7zvMqRAXKKZnbb3YVd1gYUajDamMC7tgvb4sIePm23mrEvlwuuNZWDsJOElJdDMNR2LB9HLAd8T9oD7Mgv/ABNd6qiUjzhWOd6+xHKWnrHJuP5Hg+IUvh5dg2Nygtd9HcHXt/hv7zHZ5Xa4bPk5femzKisY7EW0vZxRtawOd/eOZc+02fqi/vWGRyuASsrfhS6o+ghBK2Un7E19WSOtGshri1sDHzyUoe+R8QuxrLZgu5XANx1tdQWrLSSlind9Jj7wbeGSxcI7AksDdzSeDufK6smqLTOHsHUsuxFIzaeHZNErcy7aPF7RffvbbkVX63Rl1RJVS4bTnswd1wL33tYD+bYByBA5BcfNSW7O1qKjKixOMV1z5+vr5FkoMFbiVS6oqI9iKbJjWnYc8C4D3ObYu3EX458AFbNG8Pgo6Z4YGQxMc4uJNh4uc45m3ElYHT6RV1G/YE00JbfuOuLfheLBdasxypqjsySyy53Dbki/MNGV/JSViiuW5VZo7LZYcko9PRFh1l6ZivqQIr9hDdrOG2T70luF7ADoOtlf9SmjxhpX1DxZ1QQGX37DL2Pm4k+QVY0H1RyzPbLWNMUIsezOUkvQjexvO+Z5cVsOI4hFSU7pJCGRRN4cAMmtaOJ3AAdF2uLb45FWruhGC09O5nWvXGgIYKYHvPcZXdGtBa31c4n8KpOqrCzPikOXdi2pndNkZfvOaFD6U6QPraqSd+W0bNb9Roya3039SVr2prRcwUrqh4tJU2Lb7xGPd8Noku8NlRX9SzJqn/tNJwvm/u/2NEc+wucgMyeXMrypjmIdvUzTf4sj3jwc4kD0st91o6Qilw6QA2kmvCzn3h3z5Mv6jmvPVLSuke2Ng2nvcGtHMk2A9Su3vLUSvsqvhjKxm1aiMLLKSaYj++kDR1EYt/E5606yjNGsFbSUkNO3MRNDSfrHe53m4kqTWiCwkjxr7O8slPzZyiIpFIREQBERAEREARcXXTxPFo4GF8jg0fM9AOKN4Oxi5PC5nc2lT9INOw2TsKNhqKh2QDc2t6k7rDmSAOfBRb8Sq8WcW094KS9nTH4+YZ/iH90cS5W/R/RiGjZsxNzPvPdm+Q83O4+G4KvLly5GzghR/c3l/wBei9/7IzrSvV3VyUclRLMZaod8xtzYGAHaY36zwMwchkQBndd/VZps2rg+iTkGaNpA2s+2jtbO+9wGR5ix5rSysN0zwCnjxJ76ZxG90jW5NjfYl9iOFrlw3DPwFc13fiRq08nrM1We9PHL+CJxrBqeCoqH020+FmYNriMXsbHi3aOyHHh6qe0F1tRQRtp6mLYY29pIhfebkvbvJ+0Lk8lMasNK6JzX0+TJnk5yWtONzQ3gMvgPzuV9aU6mIZiX0rhA8/AQTET0tnH5XHQKEYyXiiab76pPuLk0lyf6/EsMOK0lXMC2SCZtuJY7y2XZj0UhhVPDDtkNij7xzAYz5iywLEtXVdDIQYHPt8UXtAfy5jzAUaMCqiSOwnJ5dnJ/RTdrXNGeOhhL2bNvz1N7x/WbRUoPtRNIPghIeb9XDut8zfoVjGmGnE+ISAydyJp7kTSdlvU/Xd1PlZfeG6tsQnI2aZ7B9aW0bR171ifIFaLotqXiiIfVuEzhn2bbiIeN85PkOhUHx2e4vitLpPFnil8//CpattXLqx7Z52kUzTcA5Gcj4R9jmeO4cbbrJK1jC4kNY0XJNg1oA38gAAvznnjhjLnFscbBmSQ1rQPkAsS1j6zDWXp6cltMD3nbnTW6fCzjbeePJW+GpGP+rr7PT6IhtYel5r6subcQx3ZEDxF83kc3HPwAVw1LaFku+nStybdsII3nc6TwGbR1vyCqer7QR+ITXcC2njI7R/Pj2bftHjyGfJei6ambGxrGNDWMAa1oFgABYAdLKuqLk+NmrW3xpr/09fxP2REWo8IIiIAiIgCLgqNxnSKnpG7VRMyMcAT3j4NGbvIJyOxi5PCWSTXBKyXHNegBLaOEvP15sh5Mbn6keCp1frHxCckOncActiICNufwkt7zr7rXVTtijdDQWye+xsOkuncdP3I/azOOy1rQXXPIAZvPQZDiQozC9Cpat4nxI3BzbTg3HTtSMj9wd0cb5qV0L0QZTRtlkG1VPaO0e/MtJGbG8GNG6w5K0Lqi5by+RCV0ak4U/F9X+yPmOINADQABkABYADgANwUHpTprTYey87+8Rdsbc3v8BwHU2ChtY+sdmHs7OKz6l47rTmIwfjf/ACbx8AsCnqJaqcve50kshu5zjc/+AOW4cFydnDsiem0jt3ly+5pUuuWrqXubDFHDHY3cdp72jmHZNDvJXPVtgUQgFTcSPl2hffsi5Dm5/ESDc/8ADi7rRs7Nm74j9Y/0W2apYiMNaT8Ukrh4bVv1aVTXLjnlnpa2lafTYhtlrPqVvTrU2Hl01DZjjmYdzSecZ3MP2TlyIVYwbWbX4e7sKljpQzLYmu2Ro6P3keIIW/KOxnR6nq2bFREyQcNoZt+64d5vkVc698xeDzq9bmPBcuJfVGf4VrXopJdp7nwE8JGkgfiZf5gKyYfprRFziKuCx5yAfqVWsV1DQOJdTzyRfZeBI31yd8yq3Uaia0HuS07x1dI0+mwR81zimuhJVaSe6m17zTarWDh8Yu6rhP3XF59GgqrY1rwp2AimifM7g5/s2eNs3n0Cq8Wo6vJzfTt8ZHn9GKaw3UHneoqcvqxM/wBTj/JR4rHyRcqdFDeU8/noZ9pJpjVV7vbPJbfuxt7rGnhZvE9Tcqz6E6oZqktlqtqCHI7JFpZB0B9wdTnyHFato7q+o6IgxQgyD9pJ33+ROTfwgKy2SNO+ZHLe0Uo8FCwvM6uG4bHBE2KJjWRsFg1u4f1PU5ldmy5RaDyG87sIiIAiIgF11MSxOKnjdJM9sbG73ONh4dT0C/eWSzSbE2BNhmT0C8zaZ6XT1s5MpLQ0kMivYRjlY/HzJzVdk+E26TS/6hvLwlzLrpbrte4mOiGw3d2rwC8/dacmedz0CzOpqZJnmSV7nOO9zyXE+ZzK/ERhu/M8v6rmxO/0WSUnzkz3aakvBSve/wB2cg8BkOfE/wBFqOqTQMyPbWTt9mw3haR77h+0t9UHdzOfBR+rnVq6rc2eoBbTDNrdxm8OTOvHhzW5xxBrQ1oAAAAAFgANwA4BW1VuXifwMmu1UaU6anlv2n+h9XWcaxdaIpdqClIdOMnPyLYug4Of8hxzyUhrS0wdR07Y4jaafaAcPgaLbTh9rMAeN+CwOdhcOZJ9b/zXbbcPhRV2foFZB3Wcui8/4PwnmfLIXOLnvebkkklxPEk5lTUMAgZYf3jvePIcgvzoKXsm7bvfPuj6o5lfD33KzSke7RV1PuJhc4Bou4kADmSbAeq9KaPYWKalhhH7NjWnqbd4+brlZRqk0WM1R9JePZQHu3+KS2Xk0G/iQtostOnhhcTPE7Y1ClNVR6c/ecoiLSeGEREAREQBERAEREAREQBERAcWVQ1n4nHTYfK8xse+T2LNpoPefcX8hc+SuC+XMB3gHjmuNZJQeJJs8nU1C57g1jXPe7cGgkk9AN61fQfU/YtmrgMs2wXv/mEfwjzPBajSYVDES6OKNhdvLGNaT4kDNdtURoSeZbnrX9qSlDgqXCvqfLIwAABYDIAbgubLlFoPHIjH9E6atDfpEYfsX2TdzSL7xdpGWQyXSg1f4fE11qaOxBBLgXuAtmQ5xJaeosrIuljUD300zI/fdHI1vDvFpAz4ZkKLiueC6N1iXApPHlnY8xOrO2mc1gJDnlsYFy4guIY3qSCFctG9V1VUSDtmOp4h7zn2Dj0a3n1OXjuVq1X6rjSEVNUB24FmMBDhFlYuJGReRcZbh1OWmgKhUJvLPUl2pOuPd14951cLw2OniZFE0NYwWAH6nmScyeZXbRFpPGbbeWEREOBERAEREAREQBERAEREAREQBERAEREAREQBERAEREAREQBERAEREAREQBERAEREAREQH//Z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 altLang="en-US">
              <a:latin typeface="Calibri" pitchFamily="34" charset="0"/>
            </a:endParaRPr>
          </a:p>
        </p:txBody>
      </p:sp>
      <p:pic>
        <p:nvPicPr>
          <p:cNvPr id="7" name="Picture 6" descr="Class Pic (2).jpg"/>
          <p:cNvPicPr>
            <a:picLocks noChangeAspect="1"/>
          </p:cNvPicPr>
          <p:nvPr/>
        </p:nvPicPr>
        <p:blipFill>
          <a:blip r:embed="rId3" cstate="print"/>
          <a:srcRect t="16388" r="7836" b="1669"/>
          <a:stretch>
            <a:fillRect/>
          </a:stretch>
        </p:blipFill>
        <p:spPr>
          <a:xfrm>
            <a:off x="4038600" y="3200400"/>
            <a:ext cx="4495800" cy="304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228600" y="762000"/>
            <a:ext cx="7620000" cy="630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688975" indent="-231775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39825" indent="-225425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4400" b="1" dirty="0">
                <a:latin typeface="+mn-lt"/>
                <a:cs typeface="Calibri"/>
              </a:rPr>
              <a:t>Today</a:t>
            </a:r>
            <a:r>
              <a:rPr lang="ja-JP" altLang="en-US" sz="4400" b="1" dirty="0">
                <a:latin typeface="+mn-lt"/>
                <a:cs typeface="Calibri"/>
              </a:rPr>
              <a:t>’</a:t>
            </a:r>
            <a:r>
              <a:rPr lang="en-US" sz="4400" b="1" dirty="0">
                <a:latin typeface="+mn-lt"/>
                <a:cs typeface="Calibri"/>
              </a:rPr>
              <a:t>s </a:t>
            </a:r>
            <a:r>
              <a:rPr lang="en-US" sz="4400" b="1" dirty="0" smtClean="0">
                <a:latin typeface="+mn-lt"/>
                <a:cs typeface="Calibri"/>
              </a:rPr>
              <a:t>Agenda</a:t>
            </a:r>
            <a:endParaRPr lang="en-US" sz="2400" b="1" dirty="0">
              <a:latin typeface="+mn-lt"/>
              <a:cs typeface="Calibri"/>
            </a:endParaRPr>
          </a:p>
          <a:p>
            <a:pPr eaLnBrk="1" hangingPunct="1">
              <a:defRPr/>
            </a:pPr>
            <a:endParaRPr lang="en-US" sz="800" dirty="0">
              <a:latin typeface="+mn-lt"/>
              <a:cs typeface="Calibri"/>
            </a:endParaRPr>
          </a:p>
          <a:p>
            <a:pPr marL="800100" lvl="1" indent="-342900" eaLnBrk="1" hangingPunct="1">
              <a:buFont typeface="Wingdings" charset="2"/>
              <a:buChar char="Ø"/>
              <a:defRPr/>
            </a:pPr>
            <a:r>
              <a:rPr lang="en-US" sz="2200" dirty="0" smtClean="0">
                <a:latin typeface="+mn-lt"/>
                <a:cs typeface="Calibri"/>
              </a:rPr>
              <a:t>2014 </a:t>
            </a:r>
            <a:r>
              <a:rPr lang="en-US" sz="2200" dirty="0">
                <a:latin typeface="+mn-lt"/>
                <a:cs typeface="Calibri"/>
              </a:rPr>
              <a:t>Show </a:t>
            </a:r>
            <a:r>
              <a:rPr lang="en-US" sz="2200" dirty="0" smtClean="0">
                <a:latin typeface="+mn-lt"/>
                <a:cs typeface="Calibri"/>
              </a:rPr>
              <a:t>Overview</a:t>
            </a:r>
          </a:p>
          <a:p>
            <a:pPr marL="800100" lvl="1" indent="-342900" eaLnBrk="1" hangingPunct="1">
              <a:defRPr/>
            </a:pPr>
            <a:endParaRPr lang="en-US" sz="2200" dirty="0" smtClean="0">
              <a:latin typeface="+mn-lt"/>
              <a:cs typeface="Calibri"/>
            </a:endParaRPr>
          </a:p>
          <a:p>
            <a:pPr marL="800100" lvl="1" indent="-342900" eaLnBrk="1" hangingPunct="1">
              <a:buFont typeface="Wingdings" charset="2"/>
              <a:buChar char="Ø"/>
              <a:defRPr/>
            </a:pPr>
            <a:r>
              <a:rPr lang="en-US" sz="2200" dirty="0" smtClean="0">
                <a:latin typeface="+mn-lt"/>
                <a:cs typeface="Calibri"/>
              </a:rPr>
              <a:t>2015 </a:t>
            </a:r>
            <a:r>
              <a:rPr lang="en-US" sz="2200" dirty="0">
                <a:latin typeface="+mn-lt"/>
                <a:cs typeface="Calibri"/>
              </a:rPr>
              <a:t>Show </a:t>
            </a:r>
            <a:r>
              <a:rPr lang="en-US" sz="2200" dirty="0" smtClean="0">
                <a:latin typeface="+mn-lt"/>
                <a:cs typeface="Calibri"/>
              </a:rPr>
              <a:t>Updates</a:t>
            </a:r>
          </a:p>
          <a:p>
            <a:pPr marL="800100" lvl="1" indent="-342900" eaLnBrk="1" hangingPunct="1">
              <a:defRPr/>
            </a:pPr>
            <a:endParaRPr lang="en-US" sz="2200" dirty="0">
              <a:latin typeface="+mn-lt"/>
              <a:cs typeface="Calibri"/>
            </a:endParaRPr>
          </a:p>
          <a:p>
            <a:pPr marL="800100" lvl="1" indent="-342900" eaLnBrk="1" hangingPunct="1">
              <a:buFont typeface="Wingdings" charset="2"/>
              <a:buChar char="Ø"/>
              <a:defRPr/>
            </a:pPr>
            <a:r>
              <a:rPr lang="en-US" sz="2200" dirty="0">
                <a:latin typeface="+mn-lt"/>
                <a:cs typeface="Calibri"/>
              </a:rPr>
              <a:t>Marketing Research and </a:t>
            </a:r>
            <a:r>
              <a:rPr lang="en-US" sz="2200" dirty="0" smtClean="0">
                <a:latin typeface="+mn-lt"/>
                <a:cs typeface="Calibri"/>
              </a:rPr>
              <a:t>Opportunities</a:t>
            </a:r>
          </a:p>
          <a:p>
            <a:pPr marL="1250950" lvl="2" indent="-342900" eaLnBrk="1" hangingPunct="1">
              <a:defRPr/>
            </a:pPr>
            <a:r>
              <a:rPr lang="en-US" sz="2000" dirty="0" smtClean="0">
                <a:latin typeface="+mn-lt"/>
                <a:cs typeface="Calibri"/>
              </a:rPr>
              <a:t>Research</a:t>
            </a:r>
            <a:r>
              <a:rPr lang="en-US" sz="2000" dirty="0">
                <a:latin typeface="+mn-lt"/>
                <a:cs typeface="Calibri"/>
              </a:rPr>
              <a:t>, Creative, Opportunities and more</a:t>
            </a:r>
          </a:p>
          <a:p>
            <a:pPr marL="800100" lvl="1" indent="-342900" eaLnBrk="1" hangingPunct="1">
              <a:buFont typeface="Wingdings" charset="2"/>
              <a:buChar char="Ø"/>
              <a:defRPr/>
            </a:pPr>
            <a:endParaRPr lang="en-US" sz="2200" dirty="0">
              <a:latin typeface="+mn-lt"/>
              <a:cs typeface="Calibri"/>
            </a:endParaRPr>
          </a:p>
          <a:p>
            <a:pPr marL="800100" lvl="1" indent="-342900" eaLnBrk="1" hangingPunct="1">
              <a:buFont typeface="Wingdings" charset="2"/>
              <a:buChar char="Ø"/>
              <a:defRPr/>
            </a:pPr>
            <a:r>
              <a:rPr lang="en-US" sz="2200" dirty="0">
                <a:latin typeface="+mn-lt"/>
                <a:cs typeface="Calibri"/>
              </a:rPr>
              <a:t>Sponsorship and Features</a:t>
            </a:r>
          </a:p>
          <a:p>
            <a:pPr marL="800100" lvl="1" indent="-342900" eaLnBrk="1" hangingPunct="1">
              <a:buFont typeface="Wingdings" charset="2"/>
              <a:buChar char="Ø"/>
              <a:defRPr/>
            </a:pPr>
            <a:endParaRPr lang="en-US" sz="2200" dirty="0">
              <a:latin typeface="+mn-lt"/>
              <a:cs typeface="Calibri"/>
            </a:endParaRPr>
          </a:p>
          <a:p>
            <a:pPr marL="800100" lvl="1" indent="-342900" eaLnBrk="1" hangingPunct="1">
              <a:buFont typeface="Wingdings" charset="2"/>
              <a:buChar char="Ø"/>
              <a:defRPr/>
            </a:pPr>
            <a:r>
              <a:rPr lang="en-US" sz="2200" dirty="0">
                <a:latin typeface="+mn-lt"/>
                <a:ea typeface="Times New Roman" charset="0"/>
                <a:cs typeface="Calibri"/>
              </a:rPr>
              <a:t>Exhibit Like </a:t>
            </a:r>
            <a:r>
              <a:rPr lang="en-US" sz="2200" dirty="0" smtClean="0">
                <a:latin typeface="+mn-lt"/>
                <a:ea typeface="Times New Roman" charset="0"/>
                <a:cs typeface="Calibri"/>
              </a:rPr>
              <a:t>an </a:t>
            </a:r>
            <a:r>
              <a:rPr lang="en-US" sz="2200" dirty="0">
                <a:latin typeface="+mn-lt"/>
                <a:ea typeface="Times New Roman" charset="0"/>
                <a:cs typeface="Calibri"/>
              </a:rPr>
              <a:t>Expert – </a:t>
            </a:r>
          </a:p>
          <a:p>
            <a:pPr marL="1257300" lvl="2" indent="-342900" eaLnBrk="1" hangingPunct="1">
              <a:defRPr/>
            </a:pPr>
            <a:r>
              <a:rPr lang="en-US" sz="2200" dirty="0" smtClean="0">
                <a:latin typeface="+mn-lt"/>
                <a:ea typeface="Times New Roman" charset="0"/>
                <a:cs typeface="Calibri"/>
              </a:rPr>
              <a:t>Joe Trimble,</a:t>
            </a:r>
            <a:r>
              <a:rPr lang="en-US" sz="2200" i="1" dirty="0" smtClean="0">
                <a:latin typeface="+mn-lt"/>
                <a:ea typeface="Times New Roman" charset="0"/>
                <a:cs typeface="Calibri"/>
              </a:rPr>
              <a:t> Regional Sales Director</a:t>
            </a:r>
            <a:endParaRPr lang="en-US" sz="2200" i="1" dirty="0">
              <a:latin typeface="+mn-lt"/>
              <a:ea typeface="Times New Roman" charset="0"/>
              <a:cs typeface="Calibri"/>
            </a:endParaRPr>
          </a:p>
          <a:p>
            <a:pPr marL="1257300" lvl="2" indent="-342900" eaLnBrk="1" hangingPunct="1">
              <a:defRPr/>
            </a:pPr>
            <a:r>
              <a:rPr lang="en-US" sz="2200" dirty="0">
                <a:latin typeface="+mn-lt"/>
                <a:cs typeface="Calibri"/>
              </a:rPr>
              <a:t> Marketplace Events</a:t>
            </a:r>
          </a:p>
          <a:p>
            <a:pPr lvl="2" eaLnBrk="1" hangingPunct="1">
              <a:defRPr/>
            </a:pPr>
            <a:endParaRPr lang="en-US" sz="2200" dirty="0">
              <a:latin typeface="Calibri"/>
              <a:cs typeface="Calibri"/>
            </a:endParaRPr>
          </a:p>
          <a:p>
            <a:pPr lvl="1" eaLnBrk="1" hangingPunct="1">
              <a:buFontTx/>
              <a:buChar char="•"/>
              <a:defRPr/>
            </a:pPr>
            <a:endParaRPr lang="en-US" sz="2200" dirty="0">
              <a:latin typeface="Calibri"/>
              <a:cs typeface="Calibri"/>
            </a:endParaRPr>
          </a:p>
          <a:p>
            <a:pPr lvl="1" eaLnBrk="1" hangingPunct="1">
              <a:buFontTx/>
              <a:buChar char="•"/>
              <a:defRPr/>
            </a:pPr>
            <a:endParaRPr lang="en-US" sz="2200" dirty="0">
              <a:latin typeface="Calibri"/>
              <a:cs typeface="Calibri"/>
            </a:endParaRPr>
          </a:p>
          <a:p>
            <a:pPr lvl="2" eaLnBrk="1" hangingPunct="1">
              <a:defRPr/>
            </a:pPr>
            <a:endParaRPr lang="en-US" sz="2200" dirty="0">
              <a:latin typeface="Calibri"/>
              <a:cs typeface="Calibri"/>
            </a:endParaRPr>
          </a:p>
        </p:txBody>
      </p:sp>
      <p:pic>
        <p:nvPicPr>
          <p:cNvPr id="4101" name="Picture 5" descr="T:\Danielle photos\2014 Minneapolis Home + Garden Show\2014 Minneapolis Home + Garden Show 1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72200" y="457200"/>
            <a:ext cx="2971800" cy="3048000"/>
          </a:xfrm>
          <a:prstGeom prst="rect">
            <a:avLst/>
          </a:prstGeom>
          <a:noFill/>
        </p:spPr>
      </p:pic>
      <p:pic>
        <p:nvPicPr>
          <p:cNvPr id="4102" name="Picture 6" descr="T:\Danielle photos\2014 Minneapolis Home + Garden Show\2014 Minneapolis Home + Garden Show 1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72200" y="3505200"/>
            <a:ext cx="2971800" cy="304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7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 smtClean="0"/>
              <a:t>Decide How Much Space</a:t>
            </a:r>
          </a:p>
        </p:txBody>
      </p:sp>
      <p:sp>
        <p:nvSpPr>
          <p:cNvPr id="41987" name="Content Placeholder 8"/>
          <p:cNvSpPr>
            <a:spLocks noGrp="1"/>
          </p:cNvSpPr>
          <p:nvPr>
            <p:ph idx="1"/>
          </p:nvPr>
        </p:nvSpPr>
        <p:spPr>
          <a:xfrm>
            <a:off x="152400" y="1600200"/>
            <a:ext cx="8534400" cy="4525963"/>
          </a:xfrm>
        </p:spPr>
        <p:txBody>
          <a:bodyPr/>
          <a:lstStyle/>
          <a:p>
            <a:pPr eaLnBrk="1" hangingPunct="1">
              <a:buFont typeface="Wingdings" pitchFamily="2" charset="2"/>
              <a:buChar char="Ø"/>
            </a:pPr>
            <a:r>
              <a:rPr lang="en-US" altLang="en-US" sz="2400" smtClean="0"/>
              <a:t>Show Budget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en-US" altLang="en-US" sz="2400" smtClean="0"/>
              <a:t>Product Selection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en-US" altLang="en-US" sz="2400" smtClean="0"/>
              <a:t>Desired Objectives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en-US" altLang="en-US" sz="2400" smtClean="0"/>
              <a:t>10x10 space – 3 seconds, 3 steps</a:t>
            </a:r>
          </a:p>
        </p:txBody>
      </p:sp>
      <p:pic>
        <p:nvPicPr>
          <p:cNvPr id="4098" name="Picture 2" descr="C:\Users\sueh\AppData\Local\Microsoft\Windows\Temporary Internet Files\Content.Outlook\4QHHYU3B\Great Use of Space 1 (2).jpg"/>
          <p:cNvPicPr>
            <a:picLocks noChangeAspect="1" noChangeArrowheads="1"/>
          </p:cNvPicPr>
          <p:nvPr/>
        </p:nvPicPr>
        <p:blipFill rotWithShape="1">
          <a:blip r:embed="rId3" cstate="print">
            <a:extLst/>
          </a:blip>
          <a:srcRect t="21255"/>
          <a:stretch/>
        </p:blipFill>
        <p:spPr bwMode="auto">
          <a:xfrm>
            <a:off x="4343400" y="3505200"/>
            <a:ext cx="4343400" cy="270209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7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 smtClean="0"/>
              <a:t>Must Do’s</a:t>
            </a:r>
          </a:p>
        </p:txBody>
      </p:sp>
      <p:sp>
        <p:nvSpPr>
          <p:cNvPr id="43011" name="Content Placeholder 8"/>
          <p:cNvSpPr>
            <a:spLocks noGrp="1"/>
          </p:cNvSpPr>
          <p:nvPr>
            <p:ph idx="1"/>
          </p:nvPr>
        </p:nvSpPr>
        <p:spPr>
          <a:xfrm>
            <a:off x="152400" y="1600200"/>
            <a:ext cx="8534400" cy="4525963"/>
          </a:xfrm>
        </p:spPr>
        <p:txBody>
          <a:bodyPr/>
          <a:lstStyle/>
          <a:p>
            <a:pPr eaLnBrk="1" hangingPunct="1">
              <a:buFont typeface="Wingdings" pitchFamily="2" charset="2"/>
              <a:buChar char="Ø"/>
            </a:pPr>
            <a:endParaRPr lang="en-US" altLang="en-US" sz="2400" smtClean="0"/>
          </a:p>
          <a:p>
            <a:pPr eaLnBrk="1" hangingPunct="1">
              <a:buFont typeface="Wingdings" pitchFamily="2" charset="2"/>
              <a:buChar char="Ø"/>
            </a:pPr>
            <a:r>
              <a:rPr lang="en-US" altLang="en-US" sz="2400" smtClean="0"/>
              <a:t>Be in booth at Show OPEN and Show CLOSE</a:t>
            </a:r>
          </a:p>
          <a:p>
            <a:pPr eaLnBrk="1" hangingPunct="1">
              <a:buFont typeface="Wingdings" pitchFamily="2" charset="2"/>
              <a:buChar char="Ø"/>
            </a:pPr>
            <a:endParaRPr lang="en-US" altLang="en-US" sz="2400" smtClean="0"/>
          </a:p>
          <a:p>
            <a:pPr eaLnBrk="1" hangingPunct="1">
              <a:buFont typeface="Wingdings" pitchFamily="2" charset="2"/>
              <a:buChar char="Ø"/>
            </a:pPr>
            <a:r>
              <a:rPr lang="en-US" altLang="en-US" sz="2400" smtClean="0"/>
              <a:t>Keep It Simple</a:t>
            </a:r>
          </a:p>
          <a:p>
            <a:pPr eaLnBrk="1" hangingPunct="1">
              <a:buFont typeface="Wingdings" pitchFamily="2" charset="2"/>
              <a:buChar char="Ø"/>
            </a:pPr>
            <a:endParaRPr lang="en-US" altLang="en-US" sz="2400" smtClean="0"/>
          </a:p>
          <a:p>
            <a:pPr eaLnBrk="1" hangingPunct="1">
              <a:buFont typeface="Wingdings" pitchFamily="2" charset="2"/>
              <a:buChar char="Ø"/>
            </a:pPr>
            <a:r>
              <a:rPr lang="en-US" altLang="en-US" sz="2400" smtClean="0"/>
              <a:t>Have Fun</a:t>
            </a:r>
          </a:p>
          <a:p>
            <a:pPr eaLnBrk="1" hangingPunct="1">
              <a:buFont typeface="Wingdings" pitchFamily="2" charset="2"/>
              <a:buChar char="Ø"/>
            </a:pPr>
            <a:endParaRPr lang="en-US" altLang="en-US" sz="2400" smtClean="0"/>
          </a:p>
          <a:p>
            <a:pPr eaLnBrk="1" hangingPunct="1">
              <a:buFont typeface="Wingdings" pitchFamily="2" charset="2"/>
              <a:buChar char="Ø"/>
            </a:pPr>
            <a:r>
              <a:rPr lang="en-US" altLang="en-US" sz="2400" smtClean="0"/>
              <a:t>Engage</a:t>
            </a:r>
          </a:p>
        </p:txBody>
      </p:sp>
      <p:pic>
        <p:nvPicPr>
          <p:cNvPr id="5122" name="Picture 2" descr="\\Cledcfps\common\2014 Gr Big Pictures\showteam and AWARDS\7-0065.jpg"/>
          <p:cNvPicPr>
            <a:picLocks noChangeAspect="1" noChangeArrowheads="1"/>
          </p:cNvPicPr>
          <p:nvPr/>
        </p:nvPicPr>
        <p:blipFill rotWithShape="1">
          <a:blip r:embed="rId3" cstate="print">
            <a:extLst/>
          </a:blip>
          <a:srcRect r="17143"/>
          <a:stretch/>
        </p:blipFill>
        <p:spPr bwMode="auto">
          <a:xfrm>
            <a:off x="4267200" y="2667000"/>
            <a:ext cx="4201886" cy="33749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7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 smtClean="0"/>
              <a:t>Selling Techniques 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381000" y="1371600"/>
            <a:ext cx="8229600" cy="4906963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400" dirty="0" smtClean="0"/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400" dirty="0" smtClean="0"/>
              <a:t>Ability to </a:t>
            </a:r>
            <a:r>
              <a:rPr lang="en-US" sz="2400" b="1" dirty="0" smtClean="0"/>
              <a:t>ASK QUESTIONS </a:t>
            </a:r>
            <a:r>
              <a:rPr lang="en-US" sz="2400" dirty="0" smtClean="0"/>
              <a:t>to distinguish qualified prospects</a:t>
            </a: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endParaRPr lang="en-US" sz="2400" dirty="0" smtClean="0"/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400" dirty="0" smtClean="0"/>
              <a:t>Ask </a:t>
            </a:r>
            <a:r>
              <a:rPr lang="en-US" sz="2400" b="1" dirty="0" smtClean="0"/>
              <a:t>OPEN</a:t>
            </a:r>
            <a:r>
              <a:rPr lang="en-US" sz="2400" dirty="0" smtClean="0"/>
              <a:t> ended questions</a:t>
            </a: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endParaRPr lang="en-US" sz="2400" dirty="0" smtClean="0"/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400" dirty="0" smtClean="0"/>
              <a:t>Job will be to sell the attendee on the </a:t>
            </a:r>
            <a:r>
              <a:rPr lang="en-US" sz="2400" b="1" dirty="0" smtClean="0"/>
              <a:t>BENEFITS</a:t>
            </a:r>
            <a:r>
              <a:rPr lang="en-US" sz="2400" dirty="0" smtClean="0"/>
              <a:t> of your product and company in a minimum amount of time, to determine:</a:t>
            </a:r>
          </a:p>
          <a:p>
            <a:pPr lvl="1"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400" b="1" dirty="0" smtClean="0"/>
              <a:t>NEED</a:t>
            </a:r>
          </a:p>
          <a:p>
            <a:pPr lvl="1"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400" b="1" dirty="0" smtClean="0"/>
              <a:t>DESIRE</a:t>
            </a:r>
          </a:p>
          <a:p>
            <a:pPr lvl="1"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400" b="1" dirty="0" smtClean="0"/>
              <a:t>AFFORDABILITY 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n-US" sz="2400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400" dirty="0"/>
          </a:p>
        </p:txBody>
      </p:sp>
      <p:pic>
        <p:nvPicPr>
          <p:cNvPr id="4" name="Picture 2" descr="\\Cledcfps\common\2014 CHRE Pictures\Stage\Stage-11.jpg"/>
          <p:cNvPicPr>
            <a:picLocks noChangeAspect="1" noChangeArrowheads="1"/>
          </p:cNvPicPr>
          <p:nvPr/>
        </p:nvPicPr>
        <p:blipFill rotWithShape="1">
          <a:blip r:embed="rId3" cstate="print">
            <a:extLst/>
          </a:blip>
          <a:srcRect t="25912" r="17117"/>
          <a:stretch/>
        </p:blipFill>
        <p:spPr bwMode="auto">
          <a:xfrm>
            <a:off x="5410200" y="4419600"/>
            <a:ext cx="3352800" cy="199469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 sz="2400" smtClean="0"/>
          </a:p>
          <a:p>
            <a:pPr algn="ctr" eaLnBrk="1" hangingPunct="1">
              <a:buFont typeface="Arial" pitchFamily="34" charset="0"/>
              <a:buNone/>
            </a:pPr>
            <a:endParaRPr lang="en-US" altLang="en-US" sz="2400" smtClean="0"/>
          </a:p>
          <a:p>
            <a:pPr eaLnBrk="1" hangingPunct="1"/>
            <a:endParaRPr lang="en-US" altLang="en-US" sz="2400" smtClean="0"/>
          </a:p>
        </p:txBody>
      </p:sp>
      <p:sp>
        <p:nvSpPr>
          <p:cNvPr id="45059" name="Title 4"/>
          <p:cNvSpPr>
            <a:spLocks noGrp="1"/>
          </p:cNvSpPr>
          <p:nvPr>
            <p:ph type="title"/>
          </p:nvPr>
        </p:nvSpPr>
        <p:spPr>
          <a:xfrm>
            <a:off x="538163" y="-457200"/>
            <a:ext cx="8229600" cy="4800600"/>
          </a:xfrm>
        </p:spPr>
        <p:txBody>
          <a:bodyPr/>
          <a:lstStyle/>
          <a:p>
            <a:pPr eaLnBrk="1" hangingPunct="1"/>
            <a:r>
              <a:rPr lang="en-US" altLang="en-US" b="1" smtClean="0"/>
              <a:t>EXHIBIT SPACE DON’TS</a:t>
            </a:r>
          </a:p>
        </p:txBody>
      </p:sp>
      <p:sp>
        <p:nvSpPr>
          <p:cNvPr id="45060" name="AutoShape 2" descr="data:image/jpeg;base64,/9j/4AAQSkZJRgABAQAAAQABAAD/2wCEAAkGBhAPEA8PEBAQDg8MDQ8MEA8PDw8MEA8QExAVFBQQFRUXHCYeGBkjGRIUHy8gIygpLCwsFR4xNjAqNSYrLCkBCQoKDgwOGg8PGiogHiQuKSosLyopLCkuNCktLCwsMiksKTQpLCksLykpKSwpKiwsLCksNCktLCwpKSksLCopLP/AABEIAMIBAwMBIgACEQEDEQH/xAAcAAEAAQUBAQAAAAAAAAAAAAAAAwECBAUGBwj/xAA8EAACAQICBgcFBwMFAQAAAAAAAQIDEQQFEhMhMUFRBjJhcYGRsRQiUqHRByNCYnKCwaKy8FNjwuHxRP/EABoBAQACAwEAAAAAAAAAAAAAAAABBQIDBAb/xAArEQEAAgIBAwIFBAMBAAAAAAAAAQIDERIEITFBUQUTImGxcYHh8EKR8TP/2gAMAwEAAhEDEQA/APcQAAAAAAAAAAAAAAAAAAAAAAAABcADXYzpFhKN9bisPTa4TrU4vyvc02K+0/K6f/06xrhSpVanz0bfMzjHe3iJYTeseZdUWyk1uVzgMV9s+CjfV0cTUfC8adKPm5N/Iy+i32pUMbWVCpTeFqT2UtKaqQqP4NKytLkrbed9hsnp8kRuYYxmxzOtuy1j+F/47DWP4WSA0NqPWP4WNY+C5ls3Z7Z2vts+8tU18fbsXYBJrHbcNY9mxlmtXxXv2PZ/m0tc18b4bk3v3eoErqP4WNY+T4epYpJ7dLm+NtgjNXS0uStZ7eHqBOAAAAAAAAAAABjZli9TSqVPgi2lzluivNoiZ1G0xG50xsxzynReh16m/Qjw/U+BjRzyct0Yx85fQ5zLqMqknOTbcm5Sb3tvezdRgkivt1Fpnt2d3yK1+6eea1eaXdFfyQzzOr8T+SKOJa4IwnJb3TGOvsteY1vjl5lFmtZfjfqHAjlAjnb3Zca+zJhn1VcU/wBUfpYyKfSZLr033wafyf1NROmQzpmcZrx6onFSfR01HpHhpbNYoPlNOHzez5mdTxdOXVnCXdKL9DgKtC5jvCmyOpt6wwnpqz4l6XprmvM8A6d9I6uKxuJWtnqaVWVCnTU5atRpvQvo3tdtN37TspYUx6mWxknFxi1JWaaW06en+IRitua7/f8AhozdBOSNRbX7fy8wSK2NjnGVvDVpU31X70G+MHu8VtXgYerPUUvF6xaviXnL0mlprbzCKxVbNu5rbyL3TKWM2L2r7Num3ttP2evK+KoR6z316a2af6lsT70+Oztz5ny3MKmGq069KWjUoyU4vh2p801dNcmz6F6OZ9Tx2Hp4ins01acL3dOoutB9z800+JTdXg4Tyr4ladPl5xxny2TRRwT4LyLgcTqWulF8F5f5yGgr3sr9xcALdBcl5FVFcl5FQAAAAAAAAAAAA0nSuf3UYfHUV+6Kb9bGyzDHQoQdSe5bElvlJ7oo5TEYyWKac0nFO8YWTjH6vtOfPkiK8fWXRgpM25eiXAQ0YmS5FKNKyJLFe7ZR3ZVXJLAIWpBxLigEbgRSpInZYyUMWdAx50DObLJEp217pFNAzJRIpQMdM4ly/TTK9bQ1qXv4d6ffTeyS8Nj8GcPSV13Hrk6KaaaupJxa5pqzR5ZjcG8PXqUnupzcb8474y8mmej+EZt1nFPp3j9P+/lRfFMOrRkj17T/AH++EOrLZULmZqhqi7U7XSg0dh9mnSb2PFKjOVqGMcacr7oVd0J9nwvvXI5+VC+wxKtFxfY9zML0i9ZrLOlprO4fTAOa6AdIfbcHBzd61D7irfe2l7s/3Rs++50p569Zpaayua2i0bgABiyAAAAAAAAAAAAAHI9Ma7dWlT/DCGst+aTa9I/Mty+lZIn6WYe1SnVeyLhoNvnFt/8AL5EWXVFKN1u3bnH1KvNvnO1li/8AONMwAtcjWyXAhdQt1jBpkFCDTZcpMGl7I5MrcslIC2TI5MrKRFKRKdDkUuRuQ0htOl5xXT7LrSpYhLrLUz71ti/LSX7UdlpGBnuC1+Hq098tHTh+uPvL0t4nV0eb5OatvTxP6S5uqxfMxTVwOD96K5x2Mm1Ri5ZO07cJq3jvX8m31R7N5WWFqi2phtJW/wATM/VDVBDM+zTN3hccqMnaGLWokuCqLbTfneP7z2g+fcfScJQqwejKMk01wkneMvl8j3bJsxWJw9Gut1alGpbk2vej4O68Cq67HqYvHqsulvuOLMABXOwAAAAAAAAAAAApJ2TfJXA5DOs0dWu6UX7lF6PfNdZ/x4GRhoWRzmWVL1HJ75Nyfe9p0tF7CotblbcrXjxiIhIU0SoIQt0ENBF1y1yApZFrEpkU6gSrKRFKZZOoQyqEMohJKZDKZbKZY2E6XaQ0iwBOl+kNIjuNIGnnmbYbUYmpFbFGppx/S/eXydjeRhdJrc0mvEx+mNC1WnP/AFKdn3xf0kjKyxaVGm/y28nb+D23S5PmYa2+zyXVY/l5bV+63VDVGXqhqjpcrX4rC6cJR5rZ3ravmdx9lGYazCTot7cNWaS5Qqe+v6tM5fVmb9mtfVY/E0Nyq0pSS7YTTX9M5HL1deWKft3dPTW1d6iACjWoAAAAAAAAAABRoqQY3GwowlUm7RivFvgl2siZ15TEb7Q89lhJUK04PY6cmu+PB+KsbTA5jCTcVOEpLfFSjJrvSMHM8b7XPSqRjZK0Y2TSjyb4+JLl1CKaUYxivyxUfQqJ1vst9Tx+pu9IsdQqkUcQ1o5VGRuTJ2iORCUMpMhlIkqSIJMhnC2Ui0qyjkGRYWLXULXVBpKRTmWuqRuRG06XaQuWXLatVQi5yejGG2UnuV3ZX8WTETM6hM6jvLSdMIXhSlynKPnG/wDxK5Ar0I9kpr+r/sw+kObU6yhCneSjJycrNLdZJX28WTZPmdGlRUZytLSk7KMpPa9m5Hsfh1L06etbxqe/5eW+IWrfNM17+Pw2+rGrNfPpLQW7Tl+1L1ZWnnE6mylha1T9MZS/tizu8K+KzLP1Zi5HU1Wb4d/6jUH++lKHrYnpYPMqnUwMo9tT7v8AucTZZH0HxksXRxWK1dKNCUZ6MJacpOLbitl0tu93NGXLj4TEzHhvxY78onT0UAFCtgAAAAAAAAAADlOndZpUIfhbnN9rWil/c/M6s1fSDJ/aqWimlUg9ODe69tsX2P6GrLWbUmIbcNoreJlwdGZtssmrmlr0Z0pOE4uEo709nj2rtJcPjXFlVrUrae8Op0g2auhmSZkrFp8SWrTIlIgqTLZ4hGPOsQmIVnIinULJVCGUiGyIXyqkbmWtlCGStxcpcBICjZuOjGX62rpyV4UbS7HP8K/nwRnSs2nUML3ilZtLMyjoxpJTr3Se1U1sdvzPh3HRLBU1B09CGrknFw0VoyT2NNcSYFrjx1pHZUZMlsk93PvoFl17+zR27evVt5aVjIo9D8BDdhKH7qan/dc3AOj5t5/yn/bTwr7MahllCn1KNKH6KcIeiMmwBhM78sgAEAAAAAAAAAAAAAAAADHxmX0qy0asIzS3XW1dz3o1L6F4W9/vEuWsdvS5vgYTStvMM63tXxLXYbo/hqfVpRb5zvUf9VzL9jp7tXC3LQj9CYExWI8QibTPmWDWyShPfTiu2N4ehg1uidJ9WdSPlJehvAYzipPmGUZbx4l5pjXKjUnSmvepytsex8mu9WZGq9+BsOlqTxc7cIU0+/R+ljCo0iqvHG0xC2pbdYmVYJsklAkjGxbUMWW0JZOdi9kKpynJRinKUnZJK7b5BKibbSSbbdkltbb3I9DyTLvZ6MYPrP35vnN7/LYvA13R/oyqNqtW0qvCO+NP6y7f/ToCx6fDx+qfKt6jNF/pr4AAdTkAAAAAAAAAAAAAAAAAAAAAAAAAAAAAApKSSbexJXbfBFTmelmdaKeGg/emvvGvwxf4e9+neYXvFK7lnSk3tqHOYzEa6vUq8JzbX6d0fkkTQjYhoU7Esp2KiZ3O1vEajS6UiCciydcy8qy2eJlow2RXWm90V/L7BETM6hMzFY3KPCYKdaShBXb8kubfBHZZPkVPDq/WqNe9Nr5R5Iycvy6FCGhBdrk+tJ82ZRY4cEU7z5VubPN+0eAAHS5gAAAAAAAAAAAAAAAAAAAAAAAAAAAAAAAGuzzNFhqLnvm/cgnxk+Pct5wVO85OUm5Sk3Jt7W297Nx0wxTnXVPhRgtn5pbX8tE1tGNkVnUX5W17LPp6cab90jdkYdarclrSJcoyieJqaK2RjtnP4V9XwNMRMzqG+ZisblXJslniZ2Xuwi/fny7FzZ32DwcKMFTgtGMfNvm3xZXCYSFGEacFoxivPtfNkxZ4sUY4+6sy5pyT9gAG5oAAAAAAAAAAAAAAAAAAAAAAAAAAAAAAAAAAB55m8r4mu/8AdkvJ2/gspxcrRirt8DJz/DOGJq8py1i7VLb638jKy/D6ENJ9aav3R4IqbR9UreLRFIliQyapNqKcdKTslt+h2mW5fHD01Tjw2ylxlLjJmNkuEsta98+r2R/7+hszuwY4rHJw58s2niAA6HMAAAAAAAAAAAAAAAAAAAAAAAAAAAAAAAAAAAAANTn+T+0RUo21tO+jwUlxizW4DBVKmjCUJQ0bRm5Jxsly53R1ANNsNbW5N1c1q14qJW2LcthUA3NIAAAAAAAAAAAAAAAAAAAAAAAAAAAAAAAAAAAAAAAAAAAAAAAAAAAAAAAAAAAAAAAAAAAAAAAD/9k=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 altLang="en-US">
              <a:latin typeface="Calibri" pitchFamily="34" charset="0"/>
            </a:endParaRPr>
          </a:p>
        </p:txBody>
      </p:sp>
      <p:sp>
        <p:nvSpPr>
          <p:cNvPr id="45061" name="AutoShape 4" descr="data:image/jpeg;base64,/9j/4AAQSkZJRgABAQAAAQABAAD/2wCEAAkGBhAPEA8PEBAQDg8MDQ8MEA8PDw8MEA8QExAVFBQQFRUXHCYeGBkjGRIUHy8gIygpLCwsFR4xNjAqNSYrLCkBCQoKDgwOGg8PGiogHiQuKSosLyopLCkuNCktLCwsMiksKTQpLCksLykpKSwpKiwsLCksNCktLCwpKSksLCopLP/AABEIAMIBAwMBIgACEQEDEQH/xAAcAAEAAQUBAQAAAAAAAAAAAAAAAwECBAUGBwj/xAA8EAACAQICBgcFBwMFAQAAAAAAAQIDEQQFEhMhMUFRBjJhcYGRsRQiUqHRByNCYnKCwaKy8FNjwuHxRP/EABoBAQACAwEAAAAAAAAAAAAAAAABBQIDBAb/xAArEQEAAgIBAwIFBAMBAAAAAAAAAQIDERIEITFBUQUTImGxcYHh8EKR8TP/2gAMAwEAAhEDEQA/APcQAAAAAAAAAAAAAAAAAAAAAAAABcADXYzpFhKN9bisPTa4TrU4vyvc02K+0/K6f/06xrhSpVanz0bfMzjHe3iJYTeseZdUWyk1uVzgMV9s+CjfV0cTUfC8adKPm5N/Iy+i32pUMbWVCpTeFqT2UtKaqQqP4NKytLkrbed9hsnp8kRuYYxmxzOtuy1j+F/47DWP4WSA0NqPWP4WNY+C5ls3Z7Z2vts+8tU18fbsXYBJrHbcNY9mxlmtXxXv2PZ/m0tc18b4bk3v3eoErqP4WNY+T4epYpJ7dLm+NtgjNXS0uStZ7eHqBOAAAAAAAAAAABjZli9TSqVPgi2lzluivNoiZ1G0xG50xsxzynReh16m/Qjw/U+BjRzyct0Yx85fQ5zLqMqknOTbcm5Sb3tvezdRgkivt1Fpnt2d3yK1+6eea1eaXdFfyQzzOr8T+SKOJa4IwnJb3TGOvsteY1vjl5lFmtZfjfqHAjlAjnb3Zca+zJhn1VcU/wBUfpYyKfSZLr033wafyf1NROmQzpmcZrx6onFSfR01HpHhpbNYoPlNOHzez5mdTxdOXVnCXdKL9DgKtC5jvCmyOpt6wwnpqz4l6XprmvM8A6d9I6uKxuJWtnqaVWVCnTU5atRpvQvo3tdtN37TspYUx6mWxknFxi1JWaaW06en+IRitua7/f8AhozdBOSNRbX7fy8wSK2NjnGVvDVpU31X70G+MHu8VtXgYerPUUvF6xaviXnL0mlprbzCKxVbNu5rbyL3TKWM2L2r7Num3ttP2evK+KoR6z316a2af6lsT70+Oztz5ny3MKmGq069KWjUoyU4vh2p801dNcmz6F6OZ9Tx2Hp4ins01acL3dOoutB9z800+JTdXg4Tyr4ladPl5xxny2TRRwT4LyLgcTqWulF8F5f5yGgr3sr9xcALdBcl5FVFcl5FQAAAAAAAAAAAA0nSuf3UYfHUV+6Kb9bGyzDHQoQdSe5bElvlJ7oo5TEYyWKac0nFO8YWTjH6vtOfPkiK8fWXRgpM25eiXAQ0YmS5FKNKyJLFe7ZR3ZVXJLAIWpBxLigEbgRSpInZYyUMWdAx50DObLJEp217pFNAzJRIpQMdM4ly/TTK9bQ1qXv4d6ffTeyS8Nj8GcPSV13Hrk6KaaaupJxa5pqzR5ZjcG8PXqUnupzcb8474y8mmej+EZt1nFPp3j9P+/lRfFMOrRkj17T/AH++EOrLZULmZqhqi7U7XSg0dh9mnSb2PFKjOVqGMcacr7oVd0J9nwvvXI5+VC+wxKtFxfY9zML0i9ZrLOlprO4fTAOa6AdIfbcHBzd61D7irfe2l7s/3Rs++50p569Zpaayua2i0bgABiyAAAAAAAAAAAAAHI9Ma7dWlT/DCGst+aTa9I/Mty+lZIn6WYe1SnVeyLhoNvnFt/8AL5EWXVFKN1u3bnH1KvNvnO1li/8AONMwAtcjWyXAhdQt1jBpkFCDTZcpMGl7I5MrcslIC2TI5MrKRFKRKdDkUuRuQ0htOl5xXT7LrSpYhLrLUz71ti/LSX7UdlpGBnuC1+Hq098tHTh+uPvL0t4nV0eb5OatvTxP6S5uqxfMxTVwOD96K5x2Mm1Ri5ZO07cJq3jvX8m31R7N5WWFqi2phtJW/wATM/VDVBDM+zTN3hccqMnaGLWokuCqLbTfneP7z2g+fcfScJQqwejKMk01wkneMvl8j3bJsxWJw9Gut1alGpbk2vej4O68Cq67HqYvHqsulvuOLMABXOwAAAAAAAAAAAApJ2TfJXA5DOs0dWu6UX7lF6PfNdZ/x4GRhoWRzmWVL1HJ75Nyfe9p0tF7CotblbcrXjxiIhIU0SoIQt0ENBF1y1yApZFrEpkU6gSrKRFKZZOoQyqEMohJKZDKZbKZY2E6XaQ0iwBOl+kNIjuNIGnnmbYbUYmpFbFGppx/S/eXydjeRhdJrc0mvEx+mNC1WnP/AFKdn3xf0kjKyxaVGm/y28nb+D23S5PmYa2+zyXVY/l5bV+63VDVGXqhqjpcrX4rC6cJR5rZ3ravmdx9lGYazCTot7cNWaS5Qqe+v6tM5fVmb9mtfVY/E0Nyq0pSS7YTTX9M5HL1deWKft3dPTW1d6iACjWoAAAAAAAAAABRoqQY3GwowlUm7RivFvgl2siZ15TEb7Q89lhJUK04PY6cmu+PB+KsbTA5jCTcVOEpLfFSjJrvSMHM8b7XPSqRjZK0Y2TSjyb4+JLl1CKaUYxivyxUfQqJ1vst9Tx+pu9IsdQqkUcQ1o5VGRuTJ2iORCUMpMhlIkqSIJMhnC2Ui0qyjkGRYWLXULXVBpKRTmWuqRuRG06XaQuWXLatVQi5yejGG2UnuV3ZX8WTETM6hM6jvLSdMIXhSlynKPnG/wDxK5Ar0I9kpr+r/sw+kObU6yhCneSjJycrNLdZJX28WTZPmdGlRUZytLSk7KMpPa9m5Hsfh1L06etbxqe/5eW+IWrfNM17+Pw2+rGrNfPpLQW7Tl+1L1ZWnnE6mylha1T9MZS/tizu8K+KzLP1Zi5HU1Wb4d/6jUH++lKHrYnpYPMqnUwMo9tT7v8AucTZZH0HxksXRxWK1dKNCUZ6MJacpOLbitl0tu93NGXLj4TEzHhvxY78onT0UAFCtgAAAAAAAAAADlOndZpUIfhbnN9rWil/c/M6s1fSDJ/aqWimlUg9ODe69tsX2P6GrLWbUmIbcNoreJlwdGZtssmrmlr0Z0pOE4uEo709nj2rtJcPjXFlVrUrae8Op0g2auhmSZkrFp8SWrTIlIgqTLZ4hGPOsQmIVnIinULJVCGUiGyIXyqkbmWtlCGStxcpcBICjZuOjGX62rpyV4UbS7HP8K/nwRnSs2nUML3ilZtLMyjoxpJTr3Se1U1sdvzPh3HRLBU1B09CGrknFw0VoyT2NNcSYFrjx1pHZUZMlsk93PvoFl17+zR27evVt5aVjIo9D8BDdhKH7qan/dc3AOj5t5/yn/bTwr7MahllCn1KNKH6KcIeiMmwBhM78sgAEAAAAAAAAAAAAAAAADHxmX0qy0asIzS3XW1dz3o1L6F4W9/vEuWsdvS5vgYTStvMM63tXxLXYbo/hqfVpRb5zvUf9VzL9jp7tXC3LQj9CYExWI8QibTPmWDWyShPfTiu2N4ehg1uidJ9WdSPlJehvAYzipPmGUZbx4l5pjXKjUnSmvepytsex8mu9WZGq9+BsOlqTxc7cIU0+/R+ljCo0iqvHG0xC2pbdYmVYJsklAkjGxbUMWW0JZOdi9kKpynJRinKUnZJK7b5BKibbSSbbdkltbb3I9DyTLvZ6MYPrP35vnN7/LYvA13R/oyqNqtW0qvCO+NP6y7f/ToCx6fDx+qfKt6jNF/pr4AAdTkAAAAAAAAAAAAAAAAAAAAAAAAAAAAAApKSSbexJXbfBFTmelmdaKeGg/emvvGvwxf4e9+neYXvFK7lnSk3tqHOYzEa6vUq8JzbX6d0fkkTQjYhoU7Esp2KiZ3O1vEajS6UiCciydcy8qy2eJlow2RXWm90V/L7BETM6hMzFY3KPCYKdaShBXb8kubfBHZZPkVPDq/WqNe9Nr5R5Iycvy6FCGhBdrk+tJ82ZRY4cEU7z5VubPN+0eAAHS5gAAAAAAAAAAAAAAAAAAAAAAAAAAAAAAAGuzzNFhqLnvm/cgnxk+Pct5wVO85OUm5Sk3Jt7W297Nx0wxTnXVPhRgtn5pbX8tE1tGNkVnUX5W17LPp6cab90jdkYdarclrSJcoyieJqaK2RjtnP4V9XwNMRMzqG+ZisblXJslniZ2Xuwi/fny7FzZ32DwcKMFTgtGMfNvm3xZXCYSFGEacFoxivPtfNkxZ4sUY4+6sy5pyT9gAG5oAAAAAAAAAAAAAAAAAAAAAAAAAAAAAAAAAAB55m8r4mu/8AdkvJ2/gspxcrRirt8DJz/DOGJq8py1i7VLb638jKy/D6ENJ9aav3R4IqbR9UreLRFIliQyapNqKcdKTslt+h2mW5fHD01Tjw2ylxlLjJmNkuEsta98+r2R/7+hszuwY4rHJw58s2niAA6HMAAAAAAAAAAAAAAAAAAAAAAAAAAAAAAAAAAAAANTn+T+0RUo21tO+jwUlxizW4DBVKmjCUJQ0bRm5Jxsly53R1ANNsNbW5N1c1q14qJW2LcthUA3NIAAAAAAAAAAAAAAAAAAAAAAAAAAAAAAAAAAAAAAAAAAAAAAAAAAAAAAAAAAAAAAAAAAAAAAAD/9k=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 altLang="en-US">
              <a:latin typeface="Calibri" pitchFamily="34" charset="0"/>
            </a:endParaRPr>
          </a:p>
        </p:txBody>
      </p:sp>
      <p:pic>
        <p:nvPicPr>
          <p:cNvPr id="45062" name="Picture 6" descr="https://encrypted-tbn3.gstatic.com/images?q=tbn:ANd9GcR1yxFqDSwTUvffYmBF7jW-5fRTMfYh2Hyu72S_GjQLchkZQFq8aQ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81400" y="2819400"/>
            <a:ext cx="2143125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7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mtClean="0"/>
              <a:t>Show is open, where are you?</a:t>
            </a:r>
          </a:p>
        </p:txBody>
      </p:sp>
      <p:sp>
        <p:nvSpPr>
          <p:cNvPr id="46083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 sz="2400" smtClean="0"/>
          </a:p>
          <a:p>
            <a:pPr eaLnBrk="1" hangingPunct="1"/>
            <a:endParaRPr lang="en-US" altLang="en-US" sz="2400" smtClean="0"/>
          </a:p>
          <a:p>
            <a:pPr algn="ctr" eaLnBrk="1" hangingPunct="1">
              <a:buFont typeface="Arial" pitchFamily="34" charset="0"/>
              <a:buNone/>
            </a:pPr>
            <a:endParaRPr lang="en-US" altLang="en-US" sz="2400" smtClean="0"/>
          </a:p>
          <a:p>
            <a:pPr eaLnBrk="1" hangingPunct="1"/>
            <a:endParaRPr lang="en-US" altLang="en-US" sz="2400" smtClean="0"/>
          </a:p>
        </p:txBody>
      </p:sp>
      <p:pic>
        <p:nvPicPr>
          <p:cNvPr id="49156" name="Picture 2" descr="\\Cledcfps\common\2013 SHOW PHOTOS\friar.JPG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 l="11755" t="28180"/>
          <a:stretch>
            <a:fillRect/>
          </a:stretch>
        </p:blipFill>
        <p:spPr bwMode="auto">
          <a:xfrm>
            <a:off x="1981200" y="2057400"/>
            <a:ext cx="5029200" cy="29956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6085" name="Picture 6" descr="https://encrypted-tbn3.gstatic.com/images?q=tbn:ANd9GcR1yxFqDSwTUvffYmBF7jW-5fRTMfYh2Hyu72S_GjQLchkZQFq8aQ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62800" y="4872038"/>
            <a:ext cx="1524000" cy="1354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7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mtClean="0"/>
              <a:t>Sleeping in Booth</a:t>
            </a:r>
          </a:p>
        </p:txBody>
      </p:sp>
      <p:sp>
        <p:nvSpPr>
          <p:cNvPr id="47107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 sz="2400" smtClean="0"/>
          </a:p>
          <a:p>
            <a:pPr eaLnBrk="1" hangingPunct="1"/>
            <a:endParaRPr lang="en-US" altLang="en-US" sz="2400" smtClean="0"/>
          </a:p>
          <a:p>
            <a:pPr algn="ctr" eaLnBrk="1" hangingPunct="1">
              <a:buFont typeface="Arial" pitchFamily="34" charset="0"/>
              <a:buNone/>
            </a:pPr>
            <a:endParaRPr lang="en-US" altLang="en-US" sz="2400" smtClean="0"/>
          </a:p>
          <a:p>
            <a:pPr eaLnBrk="1" hangingPunct="1"/>
            <a:endParaRPr lang="en-US" altLang="en-US" sz="2400" smtClean="0"/>
          </a:p>
        </p:txBody>
      </p:sp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1676400" y="1938338"/>
            <a:ext cx="5486399" cy="362653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/>
        </p:spPr>
      </p:pic>
      <p:pic>
        <p:nvPicPr>
          <p:cNvPr id="47109" name="Picture 6" descr="https://encrypted-tbn3.gstatic.com/images?q=tbn:ANd9GcR1yxFqDSwTUvffYmBF7jW-5fRTMfYh2Hyu72S_GjQLchkZQFq8aQ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62800" y="4872038"/>
            <a:ext cx="1524000" cy="1354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7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mtClean="0"/>
              <a:t>Eating in Booth</a:t>
            </a:r>
          </a:p>
        </p:txBody>
      </p:sp>
      <p:sp>
        <p:nvSpPr>
          <p:cNvPr id="48131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 sz="2400" smtClean="0"/>
          </a:p>
          <a:p>
            <a:pPr eaLnBrk="1" hangingPunct="1"/>
            <a:endParaRPr lang="en-US" altLang="en-US" sz="2400" smtClean="0"/>
          </a:p>
          <a:p>
            <a:pPr algn="ctr" eaLnBrk="1" hangingPunct="1">
              <a:buFont typeface="Arial" pitchFamily="34" charset="0"/>
              <a:buNone/>
            </a:pPr>
            <a:endParaRPr lang="en-US" altLang="en-US" sz="2400" smtClean="0"/>
          </a:p>
          <a:p>
            <a:pPr eaLnBrk="1" hangingPunct="1"/>
            <a:endParaRPr lang="en-US" altLang="en-US" sz="2400" smtClean="0"/>
          </a:p>
        </p:txBody>
      </p:sp>
      <p:pic>
        <p:nvPicPr>
          <p:cNvPr id="51204" name="Picture 2" descr="C:\Users\sueh\AppData\Local\Microsoft\Windows\Temporary Internet Files\Content.Outlook\R1JRKL7X\eating mcdonalds in middle of your booth.JPG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 t="7777" r="13333" b="15556"/>
          <a:stretch>
            <a:fillRect/>
          </a:stretch>
        </p:blipFill>
        <p:spPr bwMode="auto">
          <a:xfrm>
            <a:off x="1676400" y="1597818"/>
            <a:ext cx="5985038" cy="4110038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48133" name="Picture 6" descr="https://encrypted-tbn3.gstatic.com/images?q=tbn:ANd9GcR1yxFqDSwTUvffYmBF7jW-5fRTMfYh2Hyu72S_GjQLchkZQFq8aQ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9675" y="5257800"/>
            <a:ext cx="1279525" cy="113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914400"/>
            <a:ext cx="8229600" cy="9144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9155" name="TextBox 4"/>
          <p:cNvSpPr txBox="1">
            <a:spLocks noChangeArrowheads="1"/>
          </p:cNvSpPr>
          <p:nvPr/>
        </p:nvSpPr>
        <p:spPr bwMode="auto">
          <a:xfrm>
            <a:off x="0" y="990600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en-US" sz="2800">
                <a:latin typeface="Calibri" pitchFamily="34" charset="0"/>
              </a:rPr>
              <a:t>Flooring, table covers, food, tape showing and much more!</a:t>
            </a:r>
          </a:p>
        </p:txBody>
      </p:sp>
      <p:pic>
        <p:nvPicPr>
          <p:cNvPr id="6146" name="Picture 2" descr="C:\Users\sueh\AppData\Local\Microsoft\Windows\Temporary Internet Files\Content.Outlook\4QHHYU3B\Bad Booth.jpg"/>
          <p:cNvPicPr>
            <a:picLocks noChangeAspect="1" noChangeArrowheads="1"/>
          </p:cNvPicPr>
          <p:nvPr/>
        </p:nvPicPr>
        <p:blipFill rotWithShape="1">
          <a:blip r:embed="rId3" cstate="print">
            <a:extLst/>
          </a:blip>
          <a:srcRect l="10357" r="19286"/>
          <a:stretch/>
        </p:blipFill>
        <p:spPr bwMode="auto">
          <a:xfrm>
            <a:off x="1447800" y="1513820"/>
            <a:ext cx="6172199" cy="42773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9157" name="Picture 6" descr="https://encrypted-tbn3.gstatic.com/images?q=tbn:ANd9GcR1yxFqDSwTUvffYmBF7jW-5fRTMfYh2Hyu72S_GjQLchkZQFq8aQ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0" y="5311775"/>
            <a:ext cx="1219200" cy="108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8229600" cy="9144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dirty="0" smtClean="0"/>
              <a:t>NO Signage or pricing, too much product</a:t>
            </a:r>
            <a:br>
              <a:rPr lang="en-US" sz="3200" dirty="0" smtClean="0"/>
            </a:br>
            <a:r>
              <a:rPr lang="en-US" sz="3200" dirty="0" smtClean="0"/>
              <a:t>10x20 should be in at least 10x30</a:t>
            </a:r>
            <a:endParaRPr lang="en-US" sz="3200" dirty="0"/>
          </a:p>
        </p:txBody>
      </p:sp>
      <p:pic>
        <p:nvPicPr>
          <p:cNvPr id="788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/>
          </a:blip>
          <a:srcRect t="23268"/>
          <a:stretch/>
        </p:blipFill>
        <p:spPr bwMode="auto">
          <a:xfrm>
            <a:off x="1219201" y="1807030"/>
            <a:ext cx="6705600" cy="3623647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50180" name="Picture 3" descr="https://encrypted-tbn3.gstatic.com/images?q=tbn:ANd9GcR1yxFqDSwTUvffYmBF7jW-5fRTMfYh2Hyu72S_GjQLchkZQFq8aQ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31125" y="5410200"/>
            <a:ext cx="1108075" cy="98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914400"/>
            <a:ext cx="8229600" cy="9144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990600"/>
            <a:ext cx="9144000" cy="7239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100" spc="-150" dirty="0">
                <a:latin typeface="+mn-lt"/>
                <a:cs typeface="+mn-cs"/>
              </a:rPr>
              <a:t>Messy</a:t>
            </a:r>
          </a:p>
        </p:txBody>
      </p:sp>
      <p:pic>
        <p:nvPicPr>
          <p:cNvPr id="727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/>
          </a:blip>
          <a:srcRect/>
          <a:stretch>
            <a:fillRect/>
          </a:stretch>
        </p:blipFill>
        <p:spPr>
          <a:xfrm>
            <a:off x="2285999" y="2057400"/>
            <a:ext cx="4572001" cy="3429000"/>
          </a:xfrm>
          <a:ln w="228600" cap="sq" cmpd="thickThin">
            <a:solidFill>
              <a:srgbClr val="000000"/>
            </a:solidFill>
          </a:ln>
          <a:effectLst>
            <a:innerShdw blurRad="76200">
              <a:srgbClr val="000000"/>
            </a:innerShdw>
          </a:effectLst>
          <a:extLst/>
        </p:spPr>
      </p:pic>
      <p:pic>
        <p:nvPicPr>
          <p:cNvPr id="51205" name="Picture 5" descr="https://encrypted-tbn3.gstatic.com/images?q=tbn:ANd9GcR1yxFqDSwTUvffYmBF7jW-5fRTMfYh2Hyu72S_GjQLchkZQFq8aQ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15200" y="5040313"/>
            <a:ext cx="1524000" cy="1354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5"/>
          <p:cNvSpPr>
            <a:spLocks noChangeArrowheads="1"/>
          </p:cNvSpPr>
          <p:nvPr/>
        </p:nvSpPr>
        <p:spPr bwMode="auto">
          <a:xfrm>
            <a:off x="685800" y="609600"/>
            <a:ext cx="3506788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4400" b="1">
                <a:latin typeface="Calibri" pitchFamily="34" charset="0"/>
              </a:rPr>
              <a:t>Who Attends?</a:t>
            </a:r>
          </a:p>
        </p:txBody>
      </p:sp>
      <p:pic>
        <p:nvPicPr>
          <p:cNvPr id="5124" name="Picture 4" descr="T:\Danielle photos\2014 Minneapolis Home + Garden Show\2014 Minneapolis Home + Garden Show 06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" y="1524000"/>
            <a:ext cx="6629400" cy="4419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9"/>
          <p:cNvSpPr>
            <a:spLocks noGrp="1"/>
          </p:cNvSpPr>
          <p:nvPr>
            <p:ph type="title"/>
          </p:nvPr>
        </p:nvSpPr>
        <p:spPr>
          <a:xfrm>
            <a:off x="-2286000" y="685800"/>
            <a:ext cx="12573000" cy="990600"/>
          </a:xfrm>
        </p:spPr>
        <p:txBody>
          <a:bodyPr/>
          <a:lstStyle/>
          <a:p>
            <a:pPr eaLnBrk="1" hangingPunct="1"/>
            <a:r>
              <a:rPr lang="en-US" altLang="en-US" sz="3600" b="1" smtClean="0"/>
              <a:t> </a:t>
            </a:r>
            <a:br>
              <a:rPr lang="en-US" altLang="en-US" sz="3600" b="1" smtClean="0"/>
            </a:br>
            <a:r>
              <a:rPr lang="en-US" altLang="en-US" sz="3600" b="1" smtClean="0"/>
              <a:t>Needs Improvement</a:t>
            </a:r>
            <a:br>
              <a:rPr lang="en-US" altLang="en-US" sz="3600" b="1" smtClean="0"/>
            </a:br>
            <a:endParaRPr lang="en-US" altLang="en-US" sz="3600" b="1" smtClean="0"/>
          </a:p>
        </p:txBody>
      </p:sp>
      <p:sp>
        <p:nvSpPr>
          <p:cNvPr id="52227" name="Content Placeholder 8"/>
          <p:cNvSpPr>
            <a:spLocks noGrp="1"/>
          </p:cNvSpPr>
          <p:nvPr>
            <p:ph idx="4294967295"/>
          </p:nvPr>
        </p:nvSpPr>
        <p:spPr>
          <a:xfrm>
            <a:off x="0" y="1752600"/>
            <a:ext cx="8229600" cy="4830763"/>
          </a:xfrm>
        </p:spPr>
        <p:txBody>
          <a:bodyPr/>
          <a:lstStyle/>
          <a:p>
            <a:pPr eaLnBrk="1" hangingPunct="1">
              <a:buFont typeface="Wingdings" pitchFamily="2" charset="2"/>
              <a:buChar char=""/>
            </a:pPr>
            <a:endParaRPr lang="en-US" altLang="en-US" smtClean="0"/>
          </a:p>
          <a:p>
            <a:pPr eaLnBrk="1" hangingPunct="1">
              <a:buFont typeface="Arial" pitchFamily="34" charset="0"/>
              <a:buNone/>
            </a:pPr>
            <a:endParaRPr lang="en-US" altLang="en-US" smtClean="0"/>
          </a:p>
        </p:txBody>
      </p:sp>
      <p:pic>
        <p:nvPicPr>
          <p:cNvPr id="7170" name="Picture 2" descr="C:\Users\sueh\AppData\Local\Microsoft\Windows\Temporary Internet Files\Content.Outlook\4QHHYU3B\Booth Needs Improvement.jpg"/>
          <p:cNvPicPr>
            <a:picLocks noChangeAspect="1" noChangeArrowheads="1"/>
          </p:cNvPicPr>
          <p:nvPr/>
        </p:nvPicPr>
        <p:blipFill rotWithShape="1">
          <a:blip r:embed="rId3" cstate="print"/>
          <a:srcRect l="542" t="14800" r="-542" b="2925"/>
          <a:stretch/>
        </p:blipFill>
        <p:spPr bwMode="auto">
          <a:xfrm>
            <a:off x="1295400" y="1447800"/>
            <a:ext cx="6019800" cy="41687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52229" name="Picture 4" descr="https://encrypted-tbn3.gstatic.com/images?q=tbn:ANd9GcR1yxFqDSwTUvffYmBF7jW-5fRTMfYh2Hyu72S_GjQLchkZQFq8aQ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88225" y="5105400"/>
            <a:ext cx="1450975" cy="128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7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 smtClean="0"/>
              <a:t>DON’T</a:t>
            </a:r>
          </a:p>
        </p:txBody>
      </p:sp>
      <p:sp>
        <p:nvSpPr>
          <p:cNvPr id="53251" name="Content Placeholder 8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4830763"/>
          </a:xfrm>
        </p:spPr>
        <p:txBody>
          <a:bodyPr/>
          <a:lstStyle/>
          <a:p>
            <a:pPr eaLnBrk="1" hangingPunct="1">
              <a:buFont typeface="Wingdings" pitchFamily="2" charset="2"/>
              <a:buChar char=""/>
            </a:pPr>
            <a:r>
              <a:rPr lang="en-US" altLang="en-US" sz="2400" smtClean="0"/>
              <a:t>Sit or read in your booth</a:t>
            </a:r>
          </a:p>
          <a:p>
            <a:pPr eaLnBrk="1" hangingPunct="1">
              <a:buFont typeface="Wingdings" pitchFamily="2" charset="2"/>
              <a:buChar char=""/>
            </a:pPr>
            <a:r>
              <a:rPr lang="en-US" altLang="en-US" sz="2400" smtClean="0"/>
              <a:t>Eat or drink in your booth</a:t>
            </a:r>
          </a:p>
          <a:p>
            <a:pPr eaLnBrk="1" hangingPunct="1">
              <a:buFont typeface="Wingdings" pitchFamily="2" charset="2"/>
              <a:buChar char=""/>
            </a:pPr>
            <a:r>
              <a:rPr lang="en-US" altLang="en-US" sz="2400" smtClean="0"/>
              <a:t>Chew gum in your booth</a:t>
            </a:r>
          </a:p>
          <a:p>
            <a:pPr eaLnBrk="1" hangingPunct="1">
              <a:buFont typeface="Wingdings" pitchFamily="2" charset="2"/>
              <a:buChar char=""/>
            </a:pPr>
            <a:r>
              <a:rPr lang="en-US" altLang="en-US" sz="2400" smtClean="0"/>
              <a:t>Ignore prospects</a:t>
            </a:r>
          </a:p>
          <a:p>
            <a:pPr eaLnBrk="1" hangingPunct="1">
              <a:buFont typeface="Wingdings" pitchFamily="2" charset="2"/>
              <a:buChar char=""/>
            </a:pPr>
            <a:r>
              <a:rPr lang="en-US" altLang="en-US" sz="2400" smtClean="0"/>
              <a:t>Talk or text on the phone</a:t>
            </a:r>
          </a:p>
          <a:p>
            <a:pPr eaLnBrk="1" hangingPunct="1">
              <a:buFont typeface="Wingdings" pitchFamily="2" charset="2"/>
              <a:buChar char=""/>
            </a:pPr>
            <a:r>
              <a:rPr lang="en-US" altLang="en-US" sz="2400" b="1" smtClean="0"/>
              <a:t>Attack the aisles</a:t>
            </a:r>
          </a:p>
          <a:p>
            <a:pPr eaLnBrk="1" hangingPunct="1">
              <a:buFont typeface="Wingdings" pitchFamily="2" charset="2"/>
              <a:buChar char=""/>
            </a:pPr>
            <a:r>
              <a:rPr lang="en-US" altLang="en-US" sz="2400" smtClean="0"/>
              <a:t>Overcrowd with staff</a:t>
            </a:r>
          </a:p>
          <a:p>
            <a:pPr eaLnBrk="1" hangingPunct="1">
              <a:buFont typeface="Wingdings" pitchFamily="2" charset="2"/>
              <a:buChar char=""/>
            </a:pPr>
            <a:r>
              <a:rPr lang="en-US" altLang="en-US" sz="2400" smtClean="0"/>
              <a:t>Display too much product literature</a:t>
            </a:r>
          </a:p>
          <a:p>
            <a:pPr eaLnBrk="1" hangingPunct="1">
              <a:buFont typeface="Wingdings" pitchFamily="2" charset="2"/>
              <a:buChar char=""/>
            </a:pPr>
            <a:endParaRPr lang="en-US" altLang="en-US" sz="2400" smtClean="0"/>
          </a:p>
          <a:p>
            <a:pPr eaLnBrk="1" hangingPunct="1">
              <a:buFont typeface="Arial" pitchFamily="34" charset="0"/>
              <a:buNone/>
            </a:pPr>
            <a:endParaRPr lang="en-US" altLang="en-US" sz="2400" smtClean="0"/>
          </a:p>
        </p:txBody>
      </p:sp>
      <p:pic>
        <p:nvPicPr>
          <p:cNvPr id="53252" name="Picture 2" descr="C:\Users\sueh\AppData\Local\Microsoft\Windows\Temporary Internet Files\Content.IE5\46CE77C0\MC900440257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77000" y="1828800"/>
            <a:ext cx="1822450" cy="175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3" name="Picture 3" descr="C:\Users\sueh\AppData\Local\Microsoft\Windows\Temporary Internet Files\Content.IE5\WI1EYQGS\MC900440623[1].w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77000" y="3886200"/>
            <a:ext cx="1816100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914400"/>
            <a:ext cx="8229600" cy="9144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4275" name="Content Placeholder 4"/>
          <p:cNvSpPr>
            <a:spLocks noGrp="1"/>
          </p:cNvSpPr>
          <p:nvPr>
            <p:ph idx="1"/>
          </p:nvPr>
        </p:nvSpPr>
        <p:spPr>
          <a:xfrm>
            <a:off x="533400" y="1524000"/>
            <a:ext cx="8229600" cy="3124200"/>
          </a:xfrm>
        </p:spPr>
        <p:txBody>
          <a:bodyPr/>
          <a:lstStyle/>
          <a:p>
            <a:pPr algn="ctr" eaLnBrk="1" hangingPunct="1">
              <a:buFont typeface="Arial" pitchFamily="34" charset="0"/>
              <a:buNone/>
            </a:pPr>
            <a:r>
              <a:rPr lang="en-US" altLang="en-US" sz="4800" b="1" smtClean="0"/>
              <a:t>EXHIBIT SPACE DO’S</a:t>
            </a:r>
          </a:p>
        </p:txBody>
      </p:sp>
      <p:sp>
        <p:nvSpPr>
          <p:cNvPr id="54276" name="AutoShape 2" descr="data:image/jpeg;base64,/9j/4AAQSkZJRgABAQAAAQABAAD/2wCEAAkGBxASEA8PDxAPDw4PDRAPDxAPDxAQEA0NFREXFxQUFBQYHCggGBwlHBcUITEhJSkrLi4uFx8zOTMtNygtLiwBCgoKDg0OGxAQGCwkICQtLDYrLCwsLCwsLC0sLCwsLCwsLCwsLCwsLC8sNywsLCwsLCwsLCwsLCwsLCwsLCwsLP/AABEIAMkA+wMBEQACEQEDEQH/xAAcAAEAAQUBAQAAAAAAAAAAAAAAAwECBAUGBwj/xABBEAACAQICBgYGBwYHAQAAAAAAAQIDEQQSBQYTITFhMkFRcYGRByJSobHRQmJyc5KywRQkM1OCoiNDs8Lh8PEW/8QAGgEBAAMBAQEAAAAAAAAAAAAAAAEEBQIDBv/EADERAQACAgEBBgMIAgMBAAAAAAABAgMRBBITITFBUWEFInEUMkKBkbHh8DOhwdHxI//aAAwDAQACEQMRAD8A9xAAAAAAAAAAAAAAAAAAAAAAAALXDm/NgU2fOXmwGz5vzYDZ85ebArKN+3wdgKZOb82A2fOXmwKuPf5gUdPnLzAZOb8wL0AAAAAAAAAAAKNgYdDSlGcskJ3d7J2eWT7E+DPOMtJnUS9JxXiNzDNPR5gAAAAAAAAAAAAAAAAAAAAAAAAAAAAAAAAAc5rZpBxUaEXbOs07exfcvGz8ipycmvlhb4uPfzSwMHFbKGXjxuuqVyvHgsW8XVYHEbSEZdfCXKS4mhjt1V2z8lem2mQduAAAAAAAAAAAAAAAAAAAAAAAAAAAAAAAAAcJrJNvFVeWRLuyIzs8/wD0lpcf/HCPR+JyO0uhLjyfaedZ09L123ujcYqc+K2c+LvuT6pFjFfpn2VstOqPd0RdUgAAAAAAAAAAAAAAAAAAAAAAAAAAAAAAAAcPrZTy4pvqnCEvL1f0M/kxq7R407owIb0eCwiqIDp9VtM5ksPVfrrdSk/px9l818C7x8u/llR5GHXzQ6UtKgAAAAAAAAAAAAAAAAAAAAAAAAAAAAAAAc9rlgXOlGtFetSbzfdvi/B295W5NN16o8lri31bpnzcphplBfS1YAYbundXTTumtzTJHa6uadVVKlVaVZLc+Cqrt7+X/Vfw5urunxZ+fB098eDfFhWAAAAAAAAAAAAAAAAAAAAAAAAAAAAAAFJRTTTSaas0+DQHAac0W8NV3XdGbbpvs7YvmvgZubF0T7NPDl6490VOV0eL1RVqVwMfK001dNO6a3NNdaCdOz1f09tEqVZpVeEZcFV+UviX8Ofq+W3ioZ8HT81fBvyyqgAAAAAAAAAAAAAAAAAAAAAAAAAAAAADF0lgo1qUqcuteq/Zn1NHF6Reupd47zS24eexThKUJbpRk4yXY07My5jU6lqxO43DKRAjnTCUWUhLptCaf4Uq75RqP4T+fmXcPI/Df9VLNxvxU/R0pcUgAAAAAAAAAAAAAAAAAAAAAAAAAAAAABwetlLJi5Nf5kIT8d8X+UzuRGrtLjTujEozPB7pghFUiEwhZCW20LrDKi1Tq3nR4J8ZUu7tXL/ws4c817p8FbNx4t3x4uzo1YzipwalGSumndNF+JiY3DPmJidSvJQAAAAAAAAAAAAAAAAAAAAAAAAAAAA4DXHEqeKtF32dONN29q7b+NvAzuTMTdo8asxRrKVQ8Fhl06oF1RgQshKGpEkZ+g9Lyw81vboyfrw7PrR5/E9cWWaT7PHLhi8e70CE00pJ3TSaa4NPgzTidsuY0uAAAAAAAAAAAAAAAAAAAABzOmNa4wbhh0qkluc30E+Vul8O8q5OTEd1VrHxpnvs5+WsGMk77aS5RjBJe4rznyeqzGDH6NlgdP4v6WSovrQs/wC2x1HIvDi3Hxz7NpDT1S2+lG/238j0+1T6PP7NHqhr6axD6KhDui2/e/0OJ5N58HdePTza6vjsRLjVqf0vL+Wx5TlvPm9Yx0jya+VM8nqscQlSwFbgUAo0BY4Adfqhjc1N0ZP1qW+POm/k/ii/xr7r0z5M/lY9W6vV0BaVQAAAAAAAAAAAAAAAAAAaXW7FSp4aWVtOpONO64qLu35pNeJ4ci0xTue/HrE373B0oGc0mwwWHTaCLN1ToJHTy2vyAWTgQlj1IBLHnTIdIJ0yHUInEJWhKgAABkaPxbo1I1I9T3r2ovijvHeaW3DjJSL11LvcJioVYKdN3i/OL7GupmpS8WjcMm9JpOpTHTkAAAAAAAAAAAAAAAAANfp7AbehKmumrShf211eO9eJ55adddPXDfottwMKbTaaaadmmrNNcUzLnuakTtsMA7SQhzZukdPJRoC1oJRTiQljVIh1CFohKOVMJ2jlSCdrHSITta6YNqZQKWAnwmKqUpZqcnF9fZJc11nVLzWdw5vSt41Zt62tVVUpZKMJV7epeTjTb7WuPhff2ovYeVSbRGTuj1hRy8W0RvH3/Vx2I130pTlao4Rb3qLoxy25NcfM3cWHjZq7xzv82Vktmxzq8aZ2E130o4qao4epB3s8kk3Z26qn6HU8HF6z/fyef2q0eOmZD0g4mP8AFwDfOE5x/wBrOJ4EeVv9O45XsyqXpLw/Crh8RTfLJJLzaZ5zwL+Uw7jk19Gxw+v2jpcas6b+vSqfGKaPKeHljy/27jPT1bvR2lsPXvsK1Orl6ShJNx71xR4Xx3p96NPStq28JZpw6AAAAAAAAAADjNba0HWyU0lViltKlr3bW6LXXutv7ihyZr1aiF/jRbp3M9zXYCFfMsypOHtRclL8LT+JX7nvMt9FbiXmo2ErHMGlrmEopshKCaCUTISXAWApYJUcAIZwCdrbALAc/rd0aPbml5WRt/BfvX+kf8sr4r92v1lPoGX7vT/r/PI32DbxbDOEKOQEU6FN9KnB98IsG1mp1O2l4qn6sYwqZlHcnHY8O7M0/Arcz/DP5LfG+9D1kxmgAAAAAAAAAAHm+Mbli69/59ReCk0jLyffn6tXH3Uj6N5hKascuZllBCjQFrgBZKkE7RyohO0MqQTtDKmQnaNxCVoFMwDMBSQEdiElgOW1yqevRh2QlJ+Lsvys+g+C01S9veI/T/1jfFLfNWvtLJ0U7Uaa+rfzbf6m0xp8WXnCDOAzgZXo0pZ8fi63VTpSj4zqLL7oSKXOtqkR7rvFjv37PTzKXgAAAAAAAAAA4XTeFdPGTf0ajVSPjx99zOz11eWlgt1Y4bLDPceSZTBAAAoBRoCOUQlDOAShlAJ2ilACKUSE7W2CSwCwCwHA6y18+KqJb8lqa70t/vbPq/huPo49ffv/AF/h85zsnXnn27v7+bc0nljGPsxS8kXlBdtAG0Asr4jLGUuyLfiCHW+iXB5cLWrNb61eyfbCnG35nPyMvn23eK+kNLjR8sy7korIAAAAAAAAAAaTWqMNnBtf4me1N3tx6V+Vl8CtyYjpWeNM9TU6NqSaeaOW3Demn3FJbszw5WSYFjmwlTaA0bQGlcwFGBHKIEUohKGcQlHYBYBYCLFVlTpzqS4QhKb8Fc7x45yXikecub3ilZtPk81wd51VKW9uTqS773+J9pERWIiPJ8ra0zuZ8292hLzNoA2gGBpbEeqoLjJ3fcv+bBNXtWrWj/2fCYeg+lToxz/evfP+5swc1+u82a+OvTWIbM83YAAAAAAAAAAcxrpJr9n7L1L9/q2/UqcryW+L5sXR0tyKazZnkuSwFMoFMiAps0DZkAo0BZJEiKSCUUkBG4kilgFiEua16xuSjGin61aW/wC7hZv35feavwnD1ZZvP4f3n+yzviWXpxxSPP8AaHK6NVk5db3LuR9EwpZm0CDaAHVAydTMA8XpCimr06ctvPsVOm00n3yyrxZ4cnJ0Y5n8ljBTqvEPcjEaYAAAAAAAAAAANbp/R23ouMf4kHnhzkurxV/ceWbH1109cOTottyuBm4uzTTTs09zT7GZ2tNCe9uITug4XAAAACgFrAskSI5IkRtAWNARthK3MQnTzXWjHbbFzs7wpvZQ7o9J/ize4+q+H4eywRvxnvn8/wCHznNy9pmn0ju/v5ooysklwSsXVNXaANoBjYnEX9VcOv5BMPVvRPobZYWWKmrVMU04X4rDxuo+bzPuymVzcnVfpjy/do8Wmq9Xq7opLIAAAAAAAAAAAAGk1lwsdm6qSjUUopytxi3beuvqK/IpHT1LHHvPV0tXgpXXb3FFblkuQQbQGlymBW4AlC1gWSJEUpICGdVDadIZVSNutI3IhOmu09pDYYepU+lbLT51Jbo+XHwLPEw9tminl5/R4crL2WKbefl9XmuH3bz698sm2gDaARVK/UvMJbHVXQssZiqWHV1BvPWkvoUI9J973Jc5I8s2WMdJt+j0x067afQdKnGMYwilGMYqMYrcoxSskjDmd98tZeQAAAAAAAAAAAAAYulMPtKNWmuMoPL9pb4+9I4yV6qzDvHbptEuO0RiepmW0rQ3FiXCmRAUsBTMSLZVAIpVQaQzrBOmNUrjadIJViHWljrIJW/tCINOJ1z0ntasaMX6lHfLnVfHyW7xZ9J8J4/Rj7SfG3h9P5/6YHxPP137OPCv7/w0SmarMUdUCxzbCVLge5+jjVr9jw2erG2KxFp1b8acPoU/C93zb7EY/KzdpbUeENPj4uiu58ZdaVXuAAAAAAAAAAAAAAActpfQco1JVqKzQk80oR6UJPi0utFLNgnfVVdxZ4102W4eq7WfvK+npMpZSJ0jaKVRjSVjqhKyVQhKOVydG4Wxw85dCMp/Zi2vMmKTPhCJvEeKSGr2JnxUKa+vK78o3PSOPeXE8ikMmGqEvpV13Knf35juOL7uJ5Xsu/8Aj4/z5fgXzJ+yx6o+1z6PK9M6cr0a2Iw7hBSpVqlJT33tGTSlbmrPxNTF8JxTFbTaZ9mfk+KZYmaxWI93MZuL4t7231s2Y7mSXAXAXA9B9Fmqm3qLHV4/u9Gf+DF8K1eL6X2Yvzl3MpczP0x0R4z4rfGxdU9U+D2IymgAAAAAAAAAAAAAAAAAFJRT4pPvQ0bRSwtN8YR/Cjjor6Ouu3qjej6XsLzfzI7KnontLeq16Mo+z/dIjsaeie1t6i0ZR9j3y+Y7Gnodrf1SwwdNcIQ78qb8zqKVjycze0+adHbkAAAOQ1l9HuExlaWIc61GtNLO6Thkm0kk5RlF77JLc1wLWLl3xx0+MK+Tj1vO3KYz0Q1VfY4ynLsVWlKHnKLfwLFefHnV4Tw58rNNivRlpOHRhQrfdVkr/jUT2jm4pec8XJDU4rVDSVO7ngsRZcckVV/02z0ryMU+Foec4ckeNWx1O1HxGLrLbU6uHwsGnVnOEqcp/UpqS3t9vBd9kcZ+TXHHdO5d4sFrz390Pc8LhoU4QpU4qFOnFRhGKsoxS3JGPMzM7lpxERGoSkJAAAAAAAAAAAAAAAAAAAAAAAAAAAAAAAAAAAAAAAAAAAAAAAAAAAAAAAAAAAAAAAAAAAAAAAAAAAAAAAAAAAAAAAAAAAAAAAAAAAAAAAAAAAAAAAAAAAAAAAAP/9k=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 altLang="en-US">
              <a:latin typeface="Calibri" pitchFamily="34" charset="0"/>
            </a:endParaRPr>
          </a:p>
        </p:txBody>
      </p:sp>
      <p:sp>
        <p:nvSpPr>
          <p:cNvPr id="54277" name="AutoShape 4" descr="data:image/jpeg;base64,/9j/4AAQSkZJRgABAQAAAQABAAD/2wCEAAkGBxASEA8PDxAPDw4PDRAPDxAPDxAQEA0NFREXFxQUFBQYHCggGBwlHBcUITEhJSkrLi4uFx8zOTMtNygtLiwBCgoKDg0OGxAQGCwkICQtLDYrLCwsLCwsLC0sLCwsLCwsLCwsLCwsLC8sNywsLCwsLCwsLCwsLCwsLCwsLCwsLP/AABEIAMkA+wMBEQACEQEDEQH/xAAcAAEAAQUBAQAAAAAAAAAAAAAAAwECBAUGBwj/xABBEAACAQICBgYGBwYHAQAAAAAAAQIDEQQSBQYTITFhMkFRcYGRByJSobHRQmJyc5KywRQkM1OCoiNDs8Lh8PEW/8QAGgEBAAMBAQEAAAAAAAAAAAAAAAEEBQIDBv/EADERAQACAgEBBgMIAgMBAAAAAAABAgMRBBITITFBUWEFInEUMkKBkbHh8DOhwdHxI//aAAwDAQACEQMRAD8A9xAAAAAAAAAAAAAAAAAAAAAAAALXDm/NgU2fOXmwGz5vzYDZ85ebArKN+3wdgKZOb82A2fOXmwKuPf5gUdPnLzAZOb8wL0AAAAAAAAAAAKNgYdDSlGcskJ3d7J2eWT7E+DPOMtJnUS9JxXiNzDNPR5gAAAAAAAAAAAAAAAAAAAAAAAAAAAAAAAAAc5rZpBxUaEXbOs07exfcvGz8ipycmvlhb4uPfzSwMHFbKGXjxuuqVyvHgsW8XVYHEbSEZdfCXKS4mhjt1V2z8lem2mQduAAAAAAAAAAAAAAAAAAAAAAAAAAAAAAAAAcJrJNvFVeWRLuyIzs8/wD0lpcf/HCPR+JyO0uhLjyfaedZ09L123ujcYqc+K2c+LvuT6pFjFfpn2VstOqPd0RdUgAAAAAAAAAAAAAAAAAAAAAAAAAAAAAAAAcPrZTy4pvqnCEvL1f0M/kxq7R407owIb0eCwiqIDp9VtM5ksPVfrrdSk/px9l818C7x8u/llR5GHXzQ6UtKgAAAAAAAAAAAAAAAAAAAAAAAAAAAAAAAc9rlgXOlGtFetSbzfdvi/B295W5NN16o8lri31bpnzcphplBfS1YAYbundXTTumtzTJHa6uadVVKlVaVZLc+Cqrt7+X/Vfw5urunxZ+fB098eDfFhWAAAAAAAAAAAAAAAAAAAAAAAAAAAAAAFJRTTTSaas0+DQHAac0W8NV3XdGbbpvs7YvmvgZubF0T7NPDl6490VOV0eL1RVqVwMfK001dNO6a3NNdaCdOz1f09tEqVZpVeEZcFV+UviX8Ofq+W3ioZ8HT81fBvyyqgAAAAAAAAAAAAAAAAAAAAAAAAAAAAADF0lgo1qUqcuteq/Zn1NHF6Reupd47zS24eexThKUJbpRk4yXY07My5jU6lqxO43DKRAjnTCUWUhLptCaf4Uq75RqP4T+fmXcPI/Df9VLNxvxU/R0pcUgAAAAAAAAAAAAAAAAAAAAAAAAAAAAABwetlLJi5Nf5kIT8d8X+UzuRGrtLjTujEozPB7pghFUiEwhZCW20LrDKi1Tq3nR4J8ZUu7tXL/ws4c817p8FbNx4t3x4uzo1YzipwalGSumndNF+JiY3DPmJidSvJQAAAAAAAAAAAAAAAAAAAAAAAAAAAA4DXHEqeKtF32dONN29q7b+NvAzuTMTdo8asxRrKVQ8Fhl06oF1RgQshKGpEkZ+g9Lyw81vboyfrw7PrR5/E9cWWaT7PHLhi8e70CE00pJ3TSaa4NPgzTidsuY0uAAAAAAAAAAAAAAAAAAAABzOmNa4wbhh0qkluc30E+Vul8O8q5OTEd1VrHxpnvs5+WsGMk77aS5RjBJe4rznyeqzGDH6NlgdP4v6WSovrQs/wC2x1HIvDi3Hxz7NpDT1S2+lG/238j0+1T6PP7NHqhr6axD6KhDui2/e/0OJ5N58HdePTza6vjsRLjVqf0vL+Wx5TlvPm9Yx0jya+VM8nqscQlSwFbgUAo0BY4Adfqhjc1N0ZP1qW+POm/k/ii/xr7r0z5M/lY9W6vV0BaVQAAAAAAAAAAAAAAAAAAaXW7FSp4aWVtOpONO64qLu35pNeJ4ci0xTue/HrE373B0oGc0mwwWHTaCLN1ToJHTy2vyAWTgQlj1IBLHnTIdIJ0yHUInEJWhKgAABkaPxbo1I1I9T3r2ovijvHeaW3DjJSL11LvcJioVYKdN3i/OL7GupmpS8WjcMm9JpOpTHTkAAAAAAAAAAAAAAAAANfp7AbehKmumrShf211eO9eJ55adddPXDfottwMKbTaaaadmmrNNcUzLnuakTtsMA7SQhzZukdPJRoC1oJRTiQljVIh1CFohKOVMJ2jlSCdrHSITta6YNqZQKWAnwmKqUpZqcnF9fZJc11nVLzWdw5vSt41Zt62tVVUpZKMJV7epeTjTb7WuPhff2ovYeVSbRGTuj1hRy8W0RvH3/Vx2I130pTlao4Rb3qLoxy25NcfM3cWHjZq7xzv82Vktmxzq8aZ2E130o4qao4epB3s8kk3Z26qn6HU8HF6z/fyef2q0eOmZD0g4mP8AFwDfOE5x/wBrOJ4EeVv9O45XsyqXpLw/Crh8RTfLJJLzaZ5zwL+Uw7jk19Gxw+v2jpcas6b+vSqfGKaPKeHljy/27jPT1bvR2lsPXvsK1Orl6ShJNx71xR4Xx3p96NPStq28JZpw6AAAAAAAAAADjNba0HWyU0lViltKlr3bW6LXXutv7ihyZr1aiF/jRbp3M9zXYCFfMsypOHtRclL8LT+JX7nvMt9FbiXmo2ErHMGlrmEopshKCaCUTISXAWApYJUcAIZwCdrbALAc/rd0aPbml5WRt/BfvX+kf8sr4r92v1lPoGX7vT/r/PI32DbxbDOEKOQEU6FN9KnB98IsG1mp1O2l4qn6sYwqZlHcnHY8O7M0/Arcz/DP5LfG+9D1kxmgAAAAAAAAAAHm+Mbli69/59ReCk0jLyffn6tXH3Uj6N5hKascuZllBCjQFrgBZKkE7RyohO0MqQTtDKmQnaNxCVoFMwDMBSQEdiElgOW1yqevRh2QlJ+Lsvys+g+C01S9veI/T/1jfFLfNWvtLJ0U7Uaa+rfzbf6m0xp8WXnCDOAzgZXo0pZ8fi63VTpSj4zqLL7oSKXOtqkR7rvFjv37PTzKXgAAAAAAAAAA4XTeFdPGTf0ajVSPjx99zOz11eWlgt1Y4bLDPceSZTBAAAoBRoCOUQlDOAShlAJ2ilACKUSE7W2CSwCwCwHA6y18+KqJb8lqa70t/vbPq/huPo49ffv/AF/h85zsnXnn27v7+bc0nljGPsxS8kXlBdtAG0Asr4jLGUuyLfiCHW+iXB5cLWrNb61eyfbCnG35nPyMvn23eK+kNLjR8sy7korIAAAAAAAAAAaTWqMNnBtf4me1N3tx6V+Vl8CtyYjpWeNM9TU6NqSaeaOW3Demn3FJbszw5WSYFjmwlTaA0bQGlcwFGBHKIEUohKGcQlHYBYBYCLFVlTpzqS4QhKb8Fc7x45yXikecub3ilZtPk81wd51VKW9uTqS773+J9pERWIiPJ8ra0zuZ8292hLzNoA2gGBpbEeqoLjJ3fcv+bBNXtWrWj/2fCYeg+lToxz/evfP+5swc1+u82a+OvTWIbM83YAAAAAAAAAAcxrpJr9n7L1L9/q2/UqcryW+L5sXR0tyKazZnkuSwFMoFMiAps0DZkAo0BZJEiKSCUUkBG4kilgFiEua16xuSjGin61aW/wC7hZv35feavwnD1ZZvP4f3n+yzviWXpxxSPP8AaHK6NVk5db3LuR9EwpZm0CDaAHVAydTMA8XpCimr06ctvPsVOm00n3yyrxZ4cnJ0Y5n8ljBTqvEPcjEaYAAAAAAAAAAANbp/R23ouMf4kHnhzkurxV/ceWbH1109cOTottyuBm4uzTTTs09zT7GZ2tNCe9uITug4XAAAACgFrAskSI5IkRtAWNARthK3MQnTzXWjHbbFzs7wpvZQ7o9J/ize4+q+H4eywRvxnvn8/wCHznNy9pmn0ju/v5ooysklwSsXVNXaANoBjYnEX9VcOv5BMPVvRPobZYWWKmrVMU04X4rDxuo+bzPuymVzcnVfpjy/do8Wmq9Xq7opLIAAAAAAAAAAAAGk1lwsdm6qSjUUopytxi3beuvqK/IpHT1LHHvPV0tXgpXXb3FFblkuQQbQGlymBW4AlC1gWSJEUpICGdVDadIZVSNutI3IhOmu09pDYYepU+lbLT51Jbo+XHwLPEw9tminl5/R4crL2WKbefl9XmuH3bz698sm2gDaARVK/UvMJbHVXQssZiqWHV1BvPWkvoUI9J973Jc5I8s2WMdJt+j0x067afQdKnGMYwilGMYqMYrcoxSskjDmd98tZeQAAAAAAAAAAAAAYulMPtKNWmuMoPL9pb4+9I4yV6qzDvHbptEuO0RiepmW0rQ3FiXCmRAUsBTMSLZVAIpVQaQzrBOmNUrjadIJViHWljrIJW/tCINOJ1z0ntasaMX6lHfLnVfHyW7xZ9J8J4/Rj7SfG3h9P5/6YHxPP137OPCv7/w0SmarMUdUCxzbCVLge5+jjVr9jw2erG2KxFp1b8acPoU/C93zb7EY/KzdpbUeENPj4uiu58ZdaVXuAAAAAAAAAAAAAAActpfQco1JVqKzQk80oR6UJPi0utFLNgnfVVdxZ4102W4eq7WfvK+npMpZSJ0jaKVRjSVjqhKyVQhKOVydG4Wxw85dCMp/Zi2vMmKTPhCJvEeKSGr2JnxUKa+vK78o3PSOPeXE8ikMmGqEvpV13Knf35juOL7uJ5Xsu/8Aj4/z5fgXzJ+yx6o+1z6PK9M6cr0a2Iw7hBSpVqlJT33tGTSlbmrPxNTF8JxTFbTaZ9mfk+KZYmaxWI93MZuL4t7231s2Y7mSXAXAXA9B9Fmqm3qLHV4/u9Gf+DF8K1eL6X2Yvzl3MpczP0x0R4z4rfGxdU9U+D2IymgAAAAAAAAAAAAAAAAAFJRT4pPvQ0bRSwtN8YR/Cjjor6Ouu3qjej6XsLzfzI7KnontLeq16Mo+z/dIjsaeie1t6i0ZR9j3y+Y7Gnodrf1SwwdNcIQ78qb8zqKVjycze0+adHbkAAAOQ1l9HuExlaWIc61GtNLO6Thkm0kk5RlF77JLc1wLWLl3xx0+MK+Tj1vO3KYz0Q1VfY4ynLsVWlKHnKLfwLFefHnV4Tw58rNNivRlpOHRhQrfdVkr/jUT2jm4pec8XJDU4rVDSVO7ngsRZcckVV/02z0ryMU+Foec4ckeNWx1O1HxGLrLbU6uHwsGnVnOEqcp/UpqS3t9vBd9kcZ+TXHHdO5d4sFrz390Pc8LhoU4QpU4qFOnFRhGKsoxS3JGPMzM7lpxERGoSkJAAAAAAAAAAAAAAAAAAAAAAAAAAAAAAAAAAAAAAAAAAAAAAAAAAAAAAAAAAAAAAAAAAAAAAAAAAAAAAAAAAAAAAAAAAAAAAAAAAAAAAAAAAAAAAAAAAAAAAAAP/9k=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 altLang="en-US">
              <a:latin typeface="Calibri" pitchFamily="34" charset="0"/>
            </a:endParaRPr>
          </a:p>
        </p:txBody>
      </p:sp>
      <p:pic>
        <p:nvPicPr>
          <p:cNvPr id="54278" name="Picture 6" descr="https://encrypted-tbn3.gstatic.com/images?q=tbn:ANd9GcSk4sx_CZNcW0S3fZjGLyyPsJiWpJW4v1-d7TKzdsZCfI8VdGxSfQ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0" y="2819400"/>
            <a:ext cx="31242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ext Box 3"/>
          <p:cNvSpPr txBox="1">
            <a:spLocks noChangeArrowheads="1"/>
          </p:cNvSpPr>
          <p:nvPr/>
        </p:nvSpPr>
        <p:spPr bwMode="auto">
          <a:xfrm>
            <a:off x="381000" y="1447800"/>
            <a:ext cx="8610600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688975" lvl="1" indent="-231775">
              <a:spcBef>
                <a:spcPct val="20000"/>
              </a:spcBef>
              <a:buFontTx/>
              <a:buChar char="•"/>
            </a:pPr>
            <a:endParaRPr lang="en-US" altLang="en-US" sz="2000">
              <a:latin typeface="Calibri" pitchFamily="34" charset="0"/>
            </a:endParaRPr>
          </a:p>
          <a:p>
            <a:pPr marL="688975" lvl="1" indent="-231775">
              <a:spcBef>
                <a:spcPct val="20000"/>
              </a:spcBef>
              <a:buFontTx/>
              <a:buChar char="•"/>
            </a:pPr>
            <a:endParaRPr lang="en-US" altLang="en-US" sz="2000">
              <a:latin typeface="Futura Light"/>
            </a:endParaRPr>
          </a:p>
          <a:p>
            <a:pPr>
              <a:spcBef>
                <a:spcPct val="20000"/>
              </a:spcBef>
            </a:pPr>
            <a:endParaRPr lang="en-US" altLang="en-US" sz="2000">
              <a:latin typeface="Futura Light"/>
            </a:endParaRPr>
          </a:p>
          <a:p>
            <a:pPr marL="1139825" lvl="2" indent="-225425">
              <a:spcBef>
                <a:spcPct val="20000"/>
              </a:spcBef>
              <a:buFontTx/>
              <a:buChar char="•"/>
            </a:pPr>
            <a:endParaRPr lang="en-US" altLang="en-US" sz="2000">
              <a:latin typeface="Calibri" pitchFamily="34" charset="0"/>
            </a:endParaRPr>
          </a:p>
          <a:p>
            <a:pPr marL="688975" lvl="1" indent="-231775">
              <a:spcBef>
                <a:spcPct val="20000"/>
              </a:spcBef>
              <a:buFontTx/>
              <a:buChar char="•"/>
            </a:pPr>
            <a:endParaRPr lang="en-US" altLang="en-US" sz="2000">
              <a:latin typeface="Calibri" pitchFamily="34" charset="0"/>
            </a:endParaRPr>
          </a:p>
        </p:txBody>
      </p:sp>
      <p:sp>
        <p:nvSpPr>
          <p:cNvPr id="55299" name="Text Box 4"/>
          <p:cNvSpPr txBox="1">
            <a:spLocks noChangeArrowheads="1"/>
          </p:cNvSpPr>
          <p:nvPr/>
        </p:nvSpPr>
        <p:spPr bwMode="auto">
          <a:xfrm>
            <a:off x="381000" y="1031875"/>
            <a:ext cx="8305800" cy="244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688975" lvl="1" indent="-231775">
              <a:buFontTx/>
              <a:buChar char="•"/>
            </a:pPr>
            <a:endParaRPr lang="en-US" altLang="en-US" sz="800">
              <a:latin typeface="Calibri" pitchFamily="34" charset="0"/>
            </a:endParaRPr>
          </a:p>
          <a:p>
            <a:pPr marL="688975" lvl="1" indent="-231775"/>
            <a:endParaRPr lang="en-US" altLang="en-US" b="1">
              <a:latin typeface="Calibri" pitchFamily="34" charset="0"/>
            </a:endParaRPr>
          </a:p>
          <a:p>
            <a:pPr marL="688975" lvl="1" indent="-231775">
              <a:buFontTx/>
              <a:buChar char="•"/>
            </a:pPr>
            <a:endParaRPr lang="en-US" altLang="en-US" sz="2000" b="1">
              <a:latin typeface="Calibri" pitchFamily="34" charset="0"/>
            </a:endParaRPr>
          </a:p>
          <a:p>
            <a:pPr marL="1139825" lvl="2" indent="-225425">
              <a:buFontTx/>
              <a:buChar char="•"/>
            </a:pPr>
            <a:endParaRPr lang="en-US" altLang="en-US">
              <a:solidFill>
                <a:srgbClr val="CC0000"/>
              </a:solidFill>
              <a:latin typeface="Calibri" pitchFamily="34" charset="0"/>
            </a:endParaRPr>
          </a:p>
          <a:p>
            <a:pPr lvl="3"/>
            <a:endParaRPr lang="en-US" altLang="en-US">
              <a:latin typeface="Calibri" pitchFamily="34" charset="0"/>
            </a:endParaRPr>
          </a:p>
          <a:p>
            <a:pPr marL="688975" lvl="1" indent="-231775">
              <a:buFontTx/>
              <a:buChar char="•"/>
            </a:pPr>
            <a:endParaRPr lang="en-US" altLang="en-US">
              <a:latin typeface="Calibri" pitchFamily="34" charset="0"/>
            </a:endParaRPr>
          </a:p>
          <a:p>
            <a:pPr marL="688975" lvl="1" indent="-231775">
              <a:buFontTx/>
              <a:buChar char="•"/>
            </a:pPr>
            <a:endParaRPr lang="en-US" altLang="en-US" sz="2000">
              <a:latin typeface="Calibri" pitchFamily="34" charset="0"/>
            </a:endParaRPr>
          </a:p>
          <a:p>
            <a:pPr marL="688975" lvl="1" indent="-231775">
              <a:buFontTx/>
              <a:buChar char="•"/>
            </a:pPr>
            <a:endParaRPr lang="en-US" altLang="en-US">
              <a:latin typeface="Calibri" pitchFamily="34" charset="0"/>
            </a:endParaRPr>
          </a:p>
          <a:p>
            <a:pPr lvl="3"/>
            <a:endParaRPr lang="en-US" altLang="en-US" sz="1600">
              <a:latin typeface="Calibri" pitchFamily="34" charset="0"/>
            </a:endParaRPr>
          </a:p>
        </p:txBody>
      </p:sp>
      <p:sp>
        <p:nvSpPr>
          <p:cNvPr id="55300" name="Rectangle 5"/>
          <p:cNvSpPr>
            <a:spLocks noChangeArrowheads="1"/>
          </p:cNvSpPr>
          <p:nvPr/>
        </p:nvSpPr>
        <p:spPr bwMode="auto">
          <a:xfrm>
            <a:off x="3362325" y="3246438"/>
            <a:ext cx="2419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chemeClr val="bg1"/>
                </a:solidFill>
                <a:latin typeface="Calibri" pitchFamily="34" charset="0"/>
              </a:rPr>
              <a:t>Before You Get There</a:t>
            </a:r>
          </a:p>
        </p:txBody>
      </p:sp>
      <p:sp>
        <p:nvSpPr>
          <p:cNvPr id="55301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533400" y="1143000"/>
            <a:ext cx="8229600" cy="5059363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altLang="en-US" sz="4400" b="1" smtClean="0">
                <a:ea typeface="Calibri" pitchFamily="34" charset="0"/>
                <a:cs typeface="Calibri" pitchFamily="34" charset="0"/>
              </a:rPr>
              <a:t>Carpet or Flooring is required in ALL BOOTHS</a:t>
            </a:r>
          </a:p>
          <a:p>
            <a:pPr algn="ctr" eaLnBrk="1" hangingPunct="1">
              <a:buFontTx/>
              <a:buNone/>
            </a:pPr>
            <a:r>
              <a:rPr lang="en-US" altLang="en-US" sz="4400" b="1" smtClean="0">
                <a:ea typeface="Calibri" pitchFamily="34" charset="0"/>
                <a:cs typeface="Calibri" pitchFamily="34" charset="0"/>
              </a:rPr>
              <a:t>Is REQUIRED</a:t>
            </a:r>
          </a:p>
        </p:txBody>
      </p:sp>
      <p:pic>
        <p:nvPicPr>
          <p:cNvPr id="47112" name="Picture 2" descr="C:\Users\sueh\AppData\Local\Microsoft\Windows\Temporary Internet Files\Content.IE5\JO5CD1PK\MC900071138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09800" y="2667000"/>
            <a:ext cx="4876800" cy="33528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ext Box 3"/>
          <p:cNvSpPr txBox="1">
            <a:spLocks noChangeArrowheads="1"/>
          </p:cNvSpPr>
          <p:nvPr/>
        </p:nvSpPr>
        <p:spPr bwMode="auto">
          <a:xfrm>
            <a:off x="381000" y="1447800"/>
            <a:ext cx="8610600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688975" lvl="1" indent="-231775">
              <a:spcBef>
                <a:spcPct val="20000"/>
              </a:spcBef>
              <a:buFontTx/>
              <a:buChar char="•"/>
            </a:pPr>
            <a:endParaRPr lang="en-US" altLang="en-US" sz="2000">
              <a:latin typeface="Calibri" pitchFamily="34" charset="0"/>
            </a:endParaRPr>
          </a:p>
          <a:p>
            <a:pPr marL="688975" lvl="1" indent="-231775">
              <a:spcBef>
                <a:spcPct val="20000"/>
              </a:spcBef>
              <a:buFontTx/>
              <a:buChar char="•"/>
            </a:pPr>
            <a:endParaRPr lang="en-US" altLang="en-US" sz="2000">
              <a:latin typeface="Futura Light"/>
            </a:endParaRPr>
          </a:p>
          <a:p>
            <a:pPr>
              <a:spcBef>
                <a:spcPct val="20000"/>
              </a:spcBef>
            </a:pPr>
            <a:endParaRPr lang="en-US" altLang="en-US" sz="2000">
              <a:latin typeface="Futura Light"/>
            </a:endParaRPr>
          </a:p>
          <a:p>
            <a:pPr marL="1139825" lvl="2" indent="-225425">
              <a:spcBef>
                <a:spcPct val="20000"/>
              </a:spcBef>
              <a:buFontTx/>
              <a:buChar char="•"/>
            </a:pPr>
            <a:endParaRPr lang="en-US" altLang="en-US" sz="2000">
              <a:latin typeface="Calibri" pitchFamily="34" charset="0"/>
            </a:endParaRPr>
          </a:p>
          <a:p>
            <a:pPr marL="688975" lvl="1" indent="-231775">
              <a:spcBef>
                <a:spcPct val="20000"/>
              </a:spcBef>
              <a:buFontTx/>
              <a:buChar char="•"/>
            </a:pPr>
            <a:endParaRPr lang="en-US" altLang="en-US" sz="2000">
              <a:latin typeface="Calibri" pitchFamily="34" charset="0"/>
            </a:endParaRPr>
          </a:p>
        </p:txBody>
      </p:sp>
      <p:sp>
        <p:nvSpPr>
          <p:cNvPr id="56323" name="Text Box 4"/>
          <p:cNvSpPr txBox="1">
            <a:spLocks noChangeArrowheads="1"/>
          </p:cNvSpPr>
          <p:nvPr/>
        </p:nvSpPr>
        <p:spPr bwMode="auto">
          <a:xfrm>
            <a:off x="381000" y="1031875"/>
            <a:ext cx="8305800" cy="244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688975" lvl="1" indent="-231775">
              <a:buFontTx/>
              <a:buChar char="•"/>
            </a:pPr>
            <a:endParaRPr lang="en-US" altLang="en-US" sz="800">
              <a:latin typeface="Calibri" pitchFamily="34" charset="0"/>
            </a:endParaRPr>
          </a:p>
          <a:p>
            <a:pPr marL="688975" lvl="1" indent="-231775"/>
            <a:endParaRPr lang="en-US" altLang="en-US" b="1">
              <a:latin typeface="Calibri" pitchFamily="34" charset="0"/>
            </a:endParaRPr>
          </a:p>
          <a:p>
            <a:pPr marL="688975" lvl="1" indent="-231775">
              <a:buFontTx/>
              <a:buChar char="•"/>
            </a:pPr>
            <a:endParaRPr lang="en-US" altLang="en-US" sz="2000" b="1">
              <a:latin typeface="Calibri" pitchFamily="34" charset="0"/>
            </a:endParaRPr>
          </a:p>
          <a:p>
            <a:pPr marL="1139825" lvl="2" indent="-225425">
              <a:buFontTx/>
              <a:buChar char="•"/>
            </a:pPr>
            <a:endParaRPr lang="en-US" altLang="en-US">
              <a:solidFill>
                <a:srgbClr val="CC0000"/>
              </a:solidFill>
              <a:latin typeface="Calibri" pitchFamily="34" charset="0"/>
            </a:endParaRPr>
          </a:p>
          <a:p>
            <a:pPr lvl="3"/>
            <a:endParaRPr lang="en-US" altLang="en-US">
              <a:latin typeface="Calibri" pitchFamily="34" charset="0"/>
            </a:endParaRPr>
          </a:p>
          <a:p>
            <a:pPr marL="688975" lvl="1" indent="-231775">
              <a:buFontTx/>
              <a:buChar char="•"/>
            </a:pPr>
            <a:endParaRPr lang="en-US" altLang="en-US">
              <a:latin typeface="Calibri" pitchFamily="34" charset="0"/>
            </a:endParaRPr>
          </a:p>
          <a:p>
            <a:pPr marL="688975" lvl="1" indent="-231775">
              <a:buFontTx/>
              <a:buChar char="•"/>
            </a:pPr>
            <a:endParaRPr lang="en-US" altLang="en-US" sz="2000">
              <a:latin typeface="Calibri" pitchFamily="34" charset="0"/>
            </a:endParaRPr>
          </a:p>
          <a:p>
            <a:pPr marL="688975" lvl="1" indent="-231775">
              <a:buFontTx/>
              <a:buChar char="•"/>
            </a:pPr>
            <a:endParaRPr lang="en-US" altLang="en-US">
              <a:latin typeface="Calibri" pitchFamily="34" charset="0"/>
            </a:endParaRPr>
          </a:p>
          <a:p>
            <a:pPr lvl="3"/>
            <a:endParaRPr lang="en-US" altLang="en-US" sz="1600">
              <a:latin typeface="Calibri" pitchFamily="34" charset="0"/>
            </a:endParaRPr>
          </a:p>
        </p:txBody>
      </p:sp>
      <p:sp>
        <p:nvSpPr>
          <p:cNvPr id="56324" name="Rectangle 5"/>
          <p:cNvSpPr>
            <a:spLocks noChangeArrowheads="1"/>
          </p:cNvSpPr>
          <p:nvPr/>
        </p:nvSpPr>
        <p:spPr bwMode="auto">
          <a:xfrm>
            <a:off x="3362325" y="3246438"/>
            <a:ext cx="2419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chemeClr val="bg1"/>
                </a:solidFill>
                <a:latin typeface="Calibri" pitchFamily="34" charset="0"/>
              </a:rPr>
              <a:t>Before You Get There</a:t>
            </a:r>
          </a:p>
        </p:txBody>
      </p:sp>
      <p:sp>
        <p:nvSpPr>
          <p:cNvPr id="56325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533400" y="1031875"/>
            <a:ext cx="8229600" cy="5826125"/>
          </a:xfrm>
        </p:spPr>
        <p:txBody>
          <a:bodyPr/>
          <a:lstStyle/>
          <a:p>
            <a:pPr eaLnBrk="1" hangingPunct="1">
              <a:buFont typeface="Wingdings" pitchFamily="2" charset="2"/>
              <a:buChar char="Ø"/>
            </a:pPr>
            <a:r>
              <a:rPr lang="en-US" sz="2400" b="1" smtClean="0">
                <a:solidFill>
                  <a:srgbClr val="FF0000"/>
                </a:solidFill>
                <a:ea typeface="Calibri" pitchFamily="34" charset="0"/>
                <a:cs typeface="Calibri" pitchFamily="34" charset="0"/>
              </a:rPr>
              <a:t>Literature and Giveaways </a:t>
            </a:r>
            <a:r>
              <a:rPr lang="en-US" sz="2400" smtClean="0">
                <a:ea typeface="Calibri" pitchFamily="34" charset="0"/>
                <a:cs typeface="Calibri" pitchFamily="34" charset="0"/>
              </a:rPr>
              <a:t>- should be strategically planned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en-US" sz="2400" b="1" smtClean="0">
                <a:solidFill>
                  <a:srgbClr val="FF0000"/>
                </a:solidFill>
                <a:ea typeface="Calibri" pitchFamily="34" charset="0"/>
                <a:cs typeface="Calibri" pitchFamily="34" charset="0"/>
              </a:rPr>
              <a:t>Neatness Counts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en-US" sz="2400" b="1" smtClean="0">
                <a:solidFill>
                  <a:srgbClr val="FF0000"/>
                </a:solidFill>
                <a:ea typeface="Calibri" pitchFamily="34" charset="0"/>
                <a:cs typeface="Calibri" pitchFamily="34" charset="0"/>
              </a:rPr>
              <a:t>Interactive Demonstrations</a:t>
            </a:r>
            <a:endParaRPr lang="en-US" sz="1800" smtClean="0"/>
          </a:p>
        </p:txBody>
      </p:sp>
      <p:pic>
        <p:nvPicPr>
          <p:cNvPr id="56326" name="Picture 6" descr="\\Cledcfps\common\2014 Gr Big Pictures\Row_300\Row_300-0016.jpg"/>
          <p:cNvPicPr>
            <a:picLocks noChangeAspect="1" noChangeArrowheads="1"/>
          </p:cNvPicPr>
          <p:nvPr/>
        </p:nvPicPr>
        <p:blipFill>
          <a:blip r:embed="rId3" cstate="print"/>
          <a:srcRect t="-58029" r="-2455" b="9427"/>
          <a:stretch>
            <a:fillRect/>
          </a:stretch>
        </p:blipFill>
        <p:spPr bwMode="auto">
          <a:xfrm>
            <a:off x="114300" y="9525"/>
            <a:ext cx="9144000" cy="608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914400"/>
            <a:ext cx="8229600" cy="9144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7347" name="Content Placeholder 4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914400"/>
          </a:xfrm>
        </p:spPr>
        <p:txBody>
          <a:bodyPr/>
          <a:lstStyle/>
          <a:p>
            <a:pPr algn="ctr" eaLnBrk="1" hangingPunct="1">
              <a:buFont typeface="Arial" pitchFamily="34" charset="0"/>
              <a:buNone/>
            </a:pPr>
            <a:r>
              <a:rPr lang="en-US" altLang="en-US" sz="4400" smtClean="0"/>
              <a:t>Dress Appropriately!</a:t>
            </a:r>
          </a:p>
        </p:txBody>
      </p:sp>
      <p:pic>
        <p:nvPicPr>
          <p:cNvPr id="61446" name="Picture 6" descr="\\Cledcfps\common\2014 Gr Big Pictures\Row_100\Row_100-0018.jpg"/>
          <p:cNvPicPr>
            <a:picLocks noChangeAspect="1" noChangeArrowheads="1"/>
          </p:cNvPicPr>
          <p:nvPr/>
        </p:nvPicPr>
        <p:blipFill rotWithShape="1">
          <a:blip r:embed="rId3" cstate="print">
            <a:extLst/>
          </a:blip>
          <a:srcRect l="5938" t="22610" r="18333" b="18385"/>
          <a:stretch/>
        </p:blipFill>
        <p:spPr bwMode="auto">
          <a:xfrm>
            <a:off x="457200" y="2209800"/>
            <a:ext cx="8229600" cy="3819526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38200"/>
            <a:ext cx="7772400" cy="17526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200" dirty="0"/>
              <a:t>A sign is your introduction and handshake with those passing by, identifying your business to existing and potential customers.</a:t>
            </a:r>
            <a:r>
              <a:rPr lang="en-US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</a:t>
            </a:r>
            <a:r>
              <a:rPr lang="en-US" sz="2200" dirty="0" smtClean="0"/>
              <a:t>U.S</a:t>
            </a:r>
            <a:r>
              <a:rPr lang="en-US" sz="2200" dirty="0"/>
              <a:t>. SMALL BUSINESS </a:t>
            </a:r>
            <a:r>
              <a:rPr lang="en-US" sz="2200" dirty="0" smtClean="0"/>
              <a:t>ASSOCIATION</a:t>
            </a:r>
            <a:br>
              <a:rPr lang="en-US" sz="2200" dirty="0" smtClean="0"/>
            </a:br>
            <a:endParaRPr lang="en-US" sz="2200" dirty="0"/>
          </a:p>
        </p:txBody>
      </p:sp>
      <p:pic>
        <p:nvPicPr>
          <p:cNvPr id="8194" name="Picture 2" descr="C:\Users\sueh\AppData\Local\Microsoft\Windows\Temporary Internet Files\Content.Outlook\4QHHYU3B\Good Booths 1.jpg"/>
          <p:cNvPicPr>
            <a:picLocks noChangeAspect="1" noChangeArrowheads="1"/>
          </p:cNvPicPr>
          <p:nvPr/>
        </p:nvPicPr>
        <p:blipFill rotWithShape="1">
          <a:blip r:embed="rId3" cstate="print"/>
          <a:srcRect t="10194" r="17697" b="14364"/>
          <a:stretch/>
        </p:blipFill>
        <p:spPr bwMode="auto">
          <a:xfrm>
            <a:off x="838200" y="2057400"/>
            <a:ext cx="7391400" cy="39274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/>
          <p:cNvSpPr>
            <a:spLocks noGrp="1"/>
          </p:cNvSpPr>
          <p:nvPr>
            <p:ph type="ctrTitle"/>
          </p:nvPr>
        </p:nvSpPr>
        <p:spPr>
          <a:xfrm>
            <a:off x="76200" y="457200"/>
            <a:ext cx="7772400" cy="1752600"/>
          </a:xfrm>
        </p:spPr>
        <p:txBody>
          <a:bodyPr/>
          <a:lstStyle/>
          <a:p>
            <a:pPr algn="l" eaLnBrk="1" hangingPunct="1"/>
            <a:r>
              <a:rPr lang="en-US" altLang="en-US" sz="3200" smtClean="0"/>
              <a:t>Be Creative</a:t>
            </a:r>
            <a:br>
              <a:rPr lang="en-US" altLang="en-US" sz="3200" smtClean="0"/>
            </a:br>
            <a:r>
              <a:rPr lang="en-US" altLang="en-US" sz="3200" smtClean="0"/>
              <a:t>Communicate What Your Company Does</a:t>
            </a:r>
          </a:p>
        </p:txBody>
      </p:sp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1371600" y="2035629"/>
            <a:ext cx="6477000" cy="3914670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0419" name="Content Placeholder 8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990600"/>
          </a:xfrm>
        </p:spPr>
        <p:txBody>
          <a:bodyPr/>
          <a:lstStyle/>
          <a:p>
            <a:pPr algn="ctr" eaLnBrk="1" hangingPunct="1">
              <a:buFont typeface="Arial" pitchFamily="34" charset="0"/>
              <a:buNone/>
            </a:pPr>
            <a:r>
              <a:rPr lang="en-US" altLang="en-US" sz="4000" smtClean="0"/>
              <a:t>10x10 in line</a:t>
            </a:r>
          </a:p>
        </p:txBody>
      </p:sp>
      <p:pic>
        <p:nvPicPr>
          <p:cNvPr id="2050" name="Picture 2" descr="\\Cledcfps\common\Pictures &amp; Presentations\Old Vintage Floors.JPG"/>
          <p:cNvPicPr>
            <a:picLocks noChangeAspect="1" noChangeArrowheads="1"/>
          </p:cNvPicPr>
          <p:nvPr/>
        </p:nvPicPr>
        <p:blipFill>
          <a:blip r:embed="rId3" cstate="print"/>
          <a:srcRect l="1980" r="4950"/>
          <a:stretch>
            <a:fillRect/>
          </a:stretch>
        </p:blipFill>
        <p:spPr bwMode="auto">
          <a:xfrm>
            <a:off x="1371600" y="1981200"/>
            <a:ext cx="6019800" cy="405515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1443" name="Content Placeholder 5"/>
          <p:cNvSpPr>
            <a:spLocks noGrp="1"/>
          </p:cNvSpPr>
          <p:nvPr>
            <p:ph idx="1"/>
          </p:nvPr>
        </p:nvSpPr>
        <p:spPr>
          <a:xfrm>
            <a:off x="457200" y="838200"/>
            <a:ext cx="8229600" cy="5287963"/>
          </a:xfrm>
        </p:spPr>
        <p:txBody>
          <a:bodyPr/>
          <a:lstStyle/>
          <a:p>
            <a:pPr algn="ctr" eaLnBrk="1" hangingPunct="1">
              <a:buFont typeface="Arial" pitchFamily="34" charset="0"/>
              <a:buNone/>
            </a:pPr>
            <a:r>
              <a:rPr lang="en-US" altLang="en-US" smtClean="0"/>
              <a:t>10x10 in line</a:t>
            </a:r>
          </a:p>
        </p:txBody>
      </p:sp>
      <p:pic>
        <p:nvPicPr>
          <p:cNvPr id="3074" name="Picture 2" descr="\\Cledcfps\common\Pictures &amp; Presentations\700-00024[2].jpg"/>
          <p:cNvPicPr>
            <a:picLocks noChangeAspect="1" noChangeArrowheads="1"/>
          </p:cNvPicPr>
          <p:nvPr/>
        </p:nvPicPr>
        <p:blipFill>
          <a:blip r:embed="rId3" cstate="print"/>
          <a:srcRect l="18652" r="17607"/>
          <a:stretch>
            <a:fillRect/>
          </a:stretch>
        </p:blipFill>
        <p:spPr bwMode="auto">
          <a:xfrm>
            <a:off x="1752600" y="1447800"/>
            <a:ext cx="5257800" cy="4572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3124200" y="4267200"/>
            <a:ext cx="1219200" cy="177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6147" name="Rectangle 2"/>
          <p:cNvSpPr>
            <a:spLocks noChangeArrowheads="1"/>
          </p:cNvSpPr>
          <p:nvPr/>
        </p:nvSpPr>
        <p:spPr bwMode="auto">
          <a:xfrm>
            <a:off x="3124200" y="4267200"/>
            <a:ext cx="1219200" cy="177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6148" name="Text Box 5"/>
          <p:cNvSpPr txBox="1">
            <a:spLocks noChangeArrowheads="1"/>
          </p:cNvSpPr>
          <p:nvPr/>
        </p:nvSpPr>
        <p:spPr bwMode="auto">
          <a:xfrm>
            <a:off x="381000" y="762000"/>
            <a:ext cx="8305800" cy="5139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sz="4400" b="1" dirty="0">
                <a:latin typeface="Calibri" pitchFamily="34" charset="0"/>
                <a:ea typeface="ＭＳ Ｐゴシック" pitchFamily="34" charset="-128"/>
              </a:rPr>
              <a:t>Who Attends?</a:t>
            </a:r>
          </a:p>
          <a:p>
            <a:pPr marL="688975" lvl="1" indent="-231775">
              <a:buFontTx/>
              <a:buChar char="•"/>
            </a:pPr>
            <a:endParaRPr lang="en-US" altLang="en-US" sz="800" dirty="0">
              <a:latin typeface="Calibri" pitchFamily="34" charset="0"/>
              <a:ea typeface="ＭＳ Ｐゴシック" pitchFamily="34" charset="-128"/>
            </a:endParaRPr>
          </a:p>
          <a:p>
            <a:pPr marL="688975" lvl="1" indent="-231775">
              <a:buFontTx/>
              <a:buChar char="•"/>
            </a:pPr>
            <a:r>
              <a:rPr lang="en-US" altLang="en-US" sz="2000" dirty="0" smtClean="0">
                <a:latin typeface="Calibri" pitchFamily="34" charset="0"/>
                <a:ea typeface="ＭＳ Ｐゴシック" pitchFamily="34" charset="-128"/>
              </a:rPr>
              <a:t>95% </a:t>
            </a:r>
            <a:r>
              <a:rPr lang="en-US" altLang="en-US" sz="2000" dirty="0">
                <a:latin typeface="Calibri" pitchFamily="34" charset="0"/>
                <a:ea typeface="ＭＳ Ｐゴシック" pitchFamily="34" charset="-128"/>
              </a:rPr>
              <a:t>are homeowners</a:t>
            </a:r>
          </a:p>
          <a:p>
            <a:pPr marL="688975" lvl="1" indent="-231775">
              <a:buFontTx/>
              <a:buChar char="•"/>
            </a:pPr>
            <a:r>
              <a:rPr lang="en-US" altLang="en-US" sz="2000" dirty="0" smtClean="0">
                <a:latin typeface="Calibri" pitchFamily="34" charset="0"/>
                <a:ea typeface="ＭＳ Ｐゴシック" pitchFamily="34" charset="-128"/>
              </a:rPr>
              <a:t>91% attend </a:t>
            </a:r>
            <a:r>
              <a:rPr lang="en-US" altLang="en-US" sz="2000" dirty="0">
                <a:latin typeface="Calibri" pitchFamily="34" charset="0"/>
                <a:ea typeface="ＭＳ Ｐゴシック" pitchFamily="34" charset="-128"/>
              </a:rPr>
              <a:t>with a project in mind</a:t>
            </a:r>
          </a:p>
          <a:p>
            <a:pPr marL="688975" lvl="1" indent="-231775">
              <a:buFontTx/>
              <a:buChar char="•"/>
            </a:pPr>
            <a:r>
              <a:rPr lang="en-US" altLang="en-US" sz="2000" dirty="0" smtClean="0">
                <a:latin typeface="Calibri" pitchFamily="34" charset="0"/>
                <a:ea typeface="ＭＳ Ｐゴシック" pitchFamily="34" charset="-128"/>
              </a:rPr>
              <a:t>96% did not attend another home show in the market</a:t>
            </a:r>
            <a:endParaRPr lang="en-US" altLang="en-US" sz="2000" dirty="0">
              <a:latin typeface="Calibri" pitchFamily="34" charset="0"/>
              <a:ea typeface="ＭＳ Ｐゴシック" pitchFamily="34" charset="-128"/>
            </a:endParaRPr>
          </a:p>
          <a:p>
            <a:pPr marL="688975" lvl="1" indent="-231775">
              <a:buFontTx/>
              <a:buChar char="•"/>
            </a:pPr>
            <a:r>
              <a:rPr lang="en-US" altLang="en-US" sz="2000" dirty="0" smtClean="0">
                <a:latin typeface="Calibri" pitchFamily="34" charset="0"/>
                <a:ea typeface="ＭＳ Ｐゴシック" pitchFamily="34" charset="-128"/>
              </a:rPr>
              <a:t>75% </a:t>
            </a:r>
            <a:r>
              <a:rPr lang="en-US" altLang="en-US" sz="2000" dirty="0">
                <a:latin typeface="Calibri" pitchFamily="34" charset="0"/>
                <a:ea typeface="ＭＳ Ｐゴシック" pitchFamily="34" charset="-128"/>
              </a:rPr>
              <a:t>are in the 35-64 age bracket</a:t>
            </a:r>
          </a:p>
          <a:p>
            <a:pPr marL="688975" lvl="1" indent="-231775">
              <a:buFontTx/>
              <a:buChar char="•"/>
            </a:pPr>
            <a:r>
              <a:rPr lang="en-US" altLang="en-US" sz="2000" dirty="0">
                <a:latin typeface="Calibri" pitchFamily="34" charset="0"/>
                <a:ea typeface="ＭＳ Ｐゴシック" pitchFamily="34" charset="-128"/>
              </a:rPr>
              <a:t>76% attend with spouse – You meet BOTH decision makers!</a:t>
            </a:r>
          </a:p>
          <a:p>
            <a:pPr marL="688975" lvl="1" indent="-231775"/>
            <a:endParaRPr lang="en-US" altLang="en-US" sz="2000" dirty="0">
              <a:latin typeface="Calibri" pitchFamily="34" charset="0"/>
              <a:ea typeface="ＭＳ Ｐゴシック" pitchFamily="34" charset="-128"/>
            </a:endParaRPr>
          </a:p>
          <a:p>
            <a:pPr marL="688975" lvl="1" indent="-231775">
              <a:buFontTx/>
              <a:buChar char="•"/>
            </a:pPr>
            <a:r>
              <a:rPr lang="en-US" altLang="en-US" sz="2000" dirty="0" smtClean="0">
                <a:latin typeface="Calibri" pitchFamily="34" charset="0"/>
                <a:ea typeface="ＭＳ Ｐゴシック" pitchFamily="34" charset="-128"/>
              </a:rPr>
              <a:t>49% Plan to spend $1,000+ with and exhibitor within 12 months</a:t>
            </a:r>
            <a:endParaRPr lang="en-US" altLang="en-US" sz="2000" dirty="0">
              <a:latin typeface="Calibri" pitchFamily="34" charset="0"/>
              <a:ea typeface="ＭＳ Ｐゴシック" pitchFamily="34" charset="-128"/>
            </a:endParaRPr>
          </a:p>
          <a:p>
            <a:pPr marL="688975" lvl="1" indent="-231775">
              <a:buFontTx/>
              <a:buChar char="•"/>
            </a:pPr>
            <a:r>
              <a:rPr lang="en-US" altLang="en-US" sz="2000" dirty="0" smtClean="0">
                <a:latin typeface="Calibri" pitchFamily="34" charset="0"/>
                <a:ea typeface="ＭＳ Ｐゴシック" pitchFamily="34" charset="-128"/>
              </a:rPr>
              <a:t>75% Spent between 3 and 6 hours at the show</a:t>
            </a:r>
            <a:endParaRPr lang="en-US" altLang="en-US" sz="2000" dirty="0">
              <a:latin typeface="Calibri" pitchFamily="34" charset="0"/>
              <a:ea typeface="ＭＳ Ｐゴシック" pitchFamily="34" charset="-128"/>
            </a:endParaRPr>
          </a:p>
          <a:p>
            <a:pPr marL="688975" lvl="1" indent="-231775">
              <a:buFontTx/>
              <a:buChar char="•"/>
            </a:pPr>
            <a:r>
              <a:rPr lang="en-US" altLang="en-US" sz="2000" dirty="0" smtClean="0">
                <a:latin typeface="Calibri" pitchFamily="34" charset="0"/>
                <a:ea typeface="ＭＳ Ｐゴシック" pitchFamily="34" charset="-128"/>
              </a:rPr>
              <a:t>30% came to shop for a SPECIFIC product or service</a:t>
            </a:r>
            <a:endParaRPr lang="en-US" altLang="en-US" sz="2000" dirty="0">
              <a:latin typeface="Calibri" pitchFamily="34" charset="0"/>
              <a:ea typeface="ＭＳ Ｐゴシック" pitchFamily="34" charset="-128"/>
            </a:endParaRPr>
          </a:p>
          <a:p>
            <a:pPr marL="688975" lvl="1" indent="-231775"/>
            <a:endParaRPr lang="en-US" altLang="en-US" sz="1600" dirty="0">
              <a:latin typeface="Calibri" pitchFamily="34" charset="0"/>
              <a:ea typeface="ＭＳ Ｐゴシック" pitchFamily="34" charset="-128"/>
            </a:endParaRPr>
          </a:p>
          <a:p>
            <a:pPr marL="688975" lvl="1" indent="-231775"/>
            <a:endParaRPr lang="en-US" altLang="en-US" sz="1600" dirty="0">
              <a:latin typeface="Calibri" pitchFamily="34" charset="0"/>
              <a:ea typeface="ＭＳ Ｐゴシック" pitchFamily="34" charset="-128"/>
            </a:endParaRPr>
          </a:p>
          <a:p>
            <a:r>
              <a:rPr lang="en-US" altLang="en-US" sz="2400" b="1" dirty="0">
                <a:latin typeface="Calibri" pitchFamily="34" charset="0"/>
                <a:ea typeface="ＭＳ Ｐゴシック" pitchFamily="34" charset="-128"/>
              </a:rPr>
              <a:t>Plus…</a:t>
            </a:r>
          </a:p>
          <a:p>
            <a:endParaRPr lang="en-US" altLang="en-US" sz="2400" dirty="0">
              <a:latin typeface="Calibri" pitchFamily="34" charset="0"/>
              <a:ea typeface="ＭＳ Ｐゴシック" pitchFamily="34" charset="-128"/>
            </a:endParaRPr>
          </a:p>
          <a:p>
            <a:pPr marL="1139825" lvl="2" indent="-225425">
              <a:buFontTx/>
              <a:buChar char="•"/>
            </a:pPr>
            <a:endParaRPr lang="en-US" altLang="en-US" sz="1600" dirty="0">
              <a:ea typeface="ＭＳ Ｐゴシック" pitchFamily="34" charset="-128"/>
            </a:endParaRPr>
          </a:p>
        </p:txBody>
      </p:sp>
      <p:sp>
        <p:nvSpPr>
          <p:cNvPr id="6149" name="Rectangle 6"/>
          <p:cNvSpPr>
            <a:spLocks noChangeArrowheads="1"/>
          </p:cNvSpPr>
          <p:nvPr/>
        </p:nvSpPr>
        <p:spPr bwMode="auto">
          <a:xfrm>
            <a:off x="1600200" y="4800600"/>
            <a:ext cx="5791200" cy="1295400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2400" b="1" dirty="0" smtClean="0">
                <a:latin typeface="Calibri" pitchFamily="34" charset="0"/>
              </a:rPr>
              <a:t>94% </a:t>
            </a:r>
            <a:r>
              <a:rPr lang="en-US" altLang="en-US" sz="2400" b="1" dirty="0">
                <a:latin typeface="Calibri" pitchFamily="34" charset="0"/>
              </a:rPr>
              <a:t>of attendees </a:t>
            </a:r>
            <a:r>
              <a:rPr lang="en-US" altLang="en-US" sz="2400" b="1" dirty="0" smtClean="0">
                <a:latin typeface="Calibri" pitchFamily="34" charset="0"/>
              </a:rPr>
              <a:t>rated the value</a:t>
            </a:r>
          </a:p>
          <a:p>
            <a:pPr algn="ctr"/>
            <a:r>
              <a:rPr lang="en-US" altLang="en-US" sz="2400" b="1" dirty="0" smtClean="0">
                <a:latin typeface="Calibri" pitchFamily="34" charset="0"/>
              </a:rPr>
              <a:t> they received from the show as </a:t>
            </a:r>
          </a:p>
          <a:p>
            <a:pPr algn="ctr"/>
            <a:r>
              <a:rPr lang="en-US" altLang="en-US" sz="2400" b="1" dirty="0" smtClean="0">
                <a:latin typeface="Calibri" pitchFamily="34" charset="0"/>
              </a:rPr>
              <a:t>Excellent, Very Good, Good or Fair!</a:t>
            </a:r>
            <a:endParaRPr lang="en-US" altLang="en-US" sz="2400" b="1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685800" y="990600"/>
            <a:ext cx="7086600" cy="46482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dirty="0" smtClean="0">
                <a:solidFill>
                  <a:schemeClr val="tx1"/>
                </a:solidFill>
              </a:rPr>
              <a:t>10x20 Booth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7" name="Picture 5" descr="D:\hgshow0183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685800" y="1600200"/>
            <a:ext cx="7162800" cy="45259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dirty="0" smtClean="0"/>
              <a:t>10x30 booth</a:t>
            </a:r>
            <a:endParaRPr lang="en-US" sz="3600" dirty="0"/>
          </a:p>
        </p:txBody>
      </p:sp>
      <p:pic>
        <p:nvPicPr>
          <p:cNvPr id="69636" name="Picture 4" descr="\\Cledcfps\common\2014 Gr Big Pictures\Row_100\Row_100-0016.jpg"/>
          <p:cNvPicPr>
            <a:picLocks noChangeAspect="1" noChangeArrowheads="1"/>
          </p:cNvPicPr>
          <p:nvPr/>
        </p:nvPicPr>
        <p:blipFill rotWithShape="1">
          <a:blip r:embed="rId3" cstate="print">
            <a:extLst/>
          </a:blip>
          <a:srcRect t="32472" b="10873"/>
          <a:stretch/>
        </p:blipFill>
        <p:spPr bwMode="auto">
          <a:xfrm>
            <a:off x="0" y="1828800"/>
            <a:ext cx="9144000" cy="34480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4515" name="Content Placeholder 5"/>
          <p:cNvSpPr>
            <a:spLocks noGrp="1"/>
          </p:cNvSpPr>
          <p:nvPr>
            <p:ph idx="1"/>
          </p:nvPr>
        </p:nvSpPr>
        <p:spPr>
          <a:xfrm>
            <a:off x="457200" y="685800"/>
            <a:ext cx="8229600" cy="5440363"/>
          </a:xfrm>
        </p:spPr>
        <p:txBody>
          <a:bodyPr/>
          <a:lstStyle/>
          <a:p>
            <a:pPr algn="ctr" eaLnBrk="1" hangingPunct="1">
              <a:buFont typeface="Arial" pitchFamily="34" charset="0"/>
              <a:buNone/>
            </a:pPr>
            <a:r>
              <a:rPr lang="en-US" altLang="en-US" smtClean="0"/>
              <a:t>600 Sf Ft Island</a:t>
            </a:r>
          </a:p>
        </p:txBody>
      </p:sp>
      <p:pic>
        <p:nvPicPr>
          <p:cNvPr id="65541" name="Picture 5" descr="\\Cledcfps\common\2014 Gr Big Pictures\Row_300\Row_300-0047.jpg"/>
          <p:cNvPicPr>
            <a:picLocks noChangeAspect="1" noChangeArrowheads="1"/>
          </p:cNvPicPr>
          <p:nvPr/>
        </p:nvPicPr>
        <p:blipFill rotWithShape="1">
          <a:blip r:embed="rId3" cstate="print">
            <a:extLst/>
          </a:blip>
          <a:srcRect l="13541" t="32940" b="8994"/>
          <a:stretch/>
        </p:blipFill>
        <p:spPr bwMode="auto">
          <a:xfrm>
            <a:off x="381000" y="1828800"/>
            <a:ext cx="8305800" cy="39909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itle 7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 smtClean="0"/>
              <a:t>Selling Do’s</a:t>
            </a:r>
          </a:p>
        </p:txBody>
      </p:sp>
      <p:sp>
        <p:nvSpPr>
          <p:cNvPr id="65539" name="Content Placeholder 8"/>
          <p:cNvSpPr>
            <a:spLocks noGrp="1"/>
          </p:cNvSpPr>
          <p:nvPr>
            <p:ph idx="1"/>
          </p:nvPr>
        </p:nvSpPr>
        <p:spPr>
          <a:xfrm>
            <a:off x="457200" y="1981200"/>
            <a:ext cx="8229600" cy="4525963"/>
          </a:xfrm>
        </p:spPr>
        <p:txBody>
          <a:bodyPr/>
          <a:lstStyle/>
          <a:p>
            <a:pPr eaLnBrk="1" hangingPunct="1">
              <a:buFont typeface="Wingdings" pitchFamily="2" charset="2"/>
              <a:buChar char=""/>
            </a:pPr>
            <a:r>
              <a:rPr lang="en-US" altLang="en-US" sz="2400" smtClean="0"/>
              <a:t>Smile</a:t>
            </a:r>
            <a:r>
              <a:rPr lang="en-US" altLang="en-US" sz="2400" smtClean="0">
                <a:sym typeface="Wingdings" pitchFamily="2" charset="2"/>
              </a:rPr>
              <a:t></a:t>
            </a:r>
            <a:r>
              <a:rPr lang="en-US" altLang="en-US" sz="2400" smtClean="0"/>
              <a:t> The first impression is the most important</a:t>
            </a:r>
          </a:p>
          <a:p>
            <a:pPr eaLnBrk="1" hangingPunct="1">
              <a:buFont typeface="Wingdings" pitchFamily="2" charset="2"/>
              <a:buChar char=""/>
            </a:pPr>
            <a:r>
              <a:rPr lang="en-US" altLang="en-US" sz="2400" smtClean="0"/>
              <a:t>Be enthusiastic</a:t>
            </a:r>
          </a:p>
          <a:p>
            <a:pPr eaLnBrk="1" hangingPunct="1">
              <a:buFont typeface="Wingdings" pitchFamily="2" charset="2"/>
              <a:buChar char=""/>
            </a:pPr>
            <a:r>
              <a:rPr lang="en-US" altLang="en-US" sz="2400" smtClean="0"/>
              <a:t>Be carefully groomed</a:t>
            </a:r>
          </a:p>
          <a:p>
            <a:pPr eaLnBrk="1" hangingPunct="1">
              <a:buFont typeface="Wingdings" pitchFamily="2" charset="2"/>
              <a:buChar char=""/>
            </a:pPr>
            <a:r>
              <a:rPr lang="en-US" altLang="en-US" sz="2400" smtClean="0"/>
              <a:t>Use prospect’s name</a:t>
            </a:r>
          </a:p>
          <a:p>
            <a:pPr eaLnBrk="1" hangingPunct="1">
              <a:buFont typeface="Wingdings" pitchFamily="2" charset="2"/>
              <a:buChar char=""/>
            </a:pPr>
            <a:r>
              <a:rPr lang="en-US" altLang="en-US" sz="2400" smtClean="0"/>
              <a:t>Know your competition</a:t>
            </a:r>
          </a:p>
          <a:p>
            <a:pPr eaLnBrk="1" hangingPunct="1">
              <a:buFont typeface="Wingdings" pitchFamily="2" charset="2"/>
              <a:buChar char=""/>
            </a:pPr>
            <a:r>
              <a:rPr lang="en-US" altLang="en-US" sz="2400" smtClean="0"/>
              <a:t>Make friends with your neighbors</a:t>
            </a:r>
          </a:p>
          <a:p>
            <a:pPr eaLnBrk="1" hangingPunct="1">
              <a:buFont typeface="Arial" pitchFamily="34" charset="0"/>
              <a:buNone/>
            </a:pPr>
            <a:endParaRPr lang="en-US" altLang="en-US" sz="2400" smtClean="0"/>
          </a:p>
        </p:txBody>
      </p:sp>
      <p:pic>
        <p:nvPicPr>
          <p:cNvPr id="65540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7800" y="3124200"/>
            <a:ext cx="3429000" cy="227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914400"/>
            <a:ext cx="8229600" cy="503238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 smtClean="0"/>
              <a:t>Exhibitor Booth Awards</a:t>
            </a:r>
            <a:endParaRPr lang="en-US" b="1" dirty="0"/>
          </a:p>
        </p:txBody>
      </p:sp>
      <p:pic>
        <p:nvPicPr>
          <p:cNvPr id="70659" name="Picture 4" descr="\\Cledcfps\common\2014 Gr Big Pictures\showteam and AWARDS\7-0069.jpg"/>
          <p:cNvPicPr>
            <a:picLocks noChangeAspect="1" noChangeArrowheads="1"/>
          </p:cNvPicPr>
          <p:nvPr/>
        </p:nvPicPr>
        <p:blipFill>
          <a:blip r:embed="rId3" cstate="print"/>
          <a:srcRect l="7083" t="10556" r="11874" b="13843"/>
          <a:stretch>
            <a:fillRect/>
          </a:stretch>
        </p:blipFill>
        <p:spPr bwMode="auto">
          <a:xfrm>
            <a:off x="1676400" y="1981200"/>
            <a:ext cx="5753100" cy="3571875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extBox 1"/>
          <p:cNvSpPr txBox="1">
            <a:spLocks noChangeArrowheads="1"/>
          </p:cNvSpPr>
          <p:nvPr/>
        </p:nvSpPr>
        <p:spPr bwMode="auto">
          <a:xfrm>
            <a:off x="1676400" y="990600"/>
            <a:ext cx="54102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en-US" sz="4000" b="1">
                <a:latin typeface="Calibri" pitchFamily="34" charset="0"/>
              </a:rPr>
              <a:t>After the Show</a:t>
            </a:r>
          </a:p>
        </p:txBody>
      </p:sp>
      <p:sp>
        <p:nvSpPr>
          <p:cNvPr id="67587" name="TextBox 2"/>
          <p:cNvSpPr txBox="1">
            <a:spLocks noChangeArrowheads="1"/>
          </p:cNvSpPr>
          <p:nvPr/>
        </p:nvSpPr>
        <p:spPr bwMode="auto">
          <a:xfrm>
            <a:off x="533400" y="1524000"/>
            <a:ext cx="7543800" cy="397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altLang="en-US" sz="2800" dirty="0">
                <a:latin typeface="Calibri" pitchFamily="34" charset="0"/>
              </a:rPr>
              <a:t>Call </a:t>
            </a:r>
            <a:r>
              <a:rPr lang="en-US" altLang="en-US" sz="2800" dirty="0" smtClean="0">
                <a:latin typeface="Calibri" pitchFamily="34" charset="0"/>
              </a:rPr>
              <a:t>on </a:t>
            </a:r>
            <a:r>
              <a:rPr lang="en-US" altLang="en-US" sz="2800" b="1" dirty="0" smtClean="0">
                <a:solidFill>
                  <a:srgbClr val="FF0000"/>
                </a:solidFill>
                <a:latin typeface="Calibri" pitchFamily="34" charset="0"/>
              </a:rPr>
              <a:t>ALL</a:t>
            </a:r>
            <a:r>
              <a:rPr lang="en-US" altLang="en-US" sz="2800" dirty="0" smtClean="0">
                <a:latin typeface="Calibri" pitchFamily="34" charset="0"/>
              </a:rPr>
              <a:t> </a:t>
            </a:r>
            <a:r>
              <a:rPr lang="en-US" altLang="en-US" sz="2800" dirty="0">
                <a:latin typeface="Calibri" pitchFamily="34" charset="0"/>
              </a:rPr>
              <a:t>leads </a:t>
            </a:r>
          </a:p>
          <a:p>
            <a:pPr marL="285750" indent="-285750">
              <a:buFont typeface="Arial" pitchFamily="34" charset="0"/>
              <a:buChar char="•"/>
            </a:pPr>
            <a:endParaRPr lang="en-US" altLang="en-US" sz="2800" dirty="0">
              <a:latin typeface="Calibri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altLang="en-US" sz="2800" dirty="0">
                <a:latin typeface="Calibri" pitchFamily="34" charset="0"/>
              </a:rPr>
              <a:t>Consider a mailer, email blast to opt ins, etc.</a:t>
            </a:r>
          </a:p>
          <a:p>
            <a:pPr marL="285750" indent="-285750">
              <a:buFont typeface="Arial" pitchFamily="34" charset="0"/>
              <a:buChar char="•"/>
            </a:pPr>
            <a:endParaRPr lang="en-US" altLang="en-US" sz="2800" dirty="0">
              <a:latin typeface="Calibri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altLang="en-US" sz="2800" dirty="0">
                <a:latin typeface="Calibri" pitchFamily="34" charset="0"/>
              </a:rPr>
              <a:t>Get feedback from employees</a:t>
            </a:r>
          </a:p>
          <a:p>
            <a:pPr marL="285750" indent="-285750">
              <a:buFont typeface="Arial" pitchFamily="34" charset="0"/>
              <a:buChar char="•"/>
            </a:pPr>
            <a:endParaRPr lang="en-US" altLang="en-US" sz="2800" dirty="0">
              <a:latin typeface="Calibri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altLang="en-US" sz="2800" dirty="0">
                <a:latin typeface="Calibri" pitchFamily="34" charset="0"/>
              </a:rPr>
              <a:t>Provide feedback to show staff</a:t>
            </a:r>
          </a:p>
          <a:p>
            <a:pPr marL="285750" indent="-285750">
              <a:buFont typeface="Arial" pitchFamily="34" charset="0"/>
              <a:buChar char="•"/>
            </a:pPr>
            <a:endParaRPr lang="en-US" altLang="en-US" sz="2800" dirty="0">
              <a:latin typeface="Calibri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altLang="en-US" sz="2800" dirty="0">
                <a:latin typeface="Calibri" pitchFamily="34" charset="0"/>
              </a:rPr>
              <a:t>Start planning for next show!</a:t>
            </a:r>
          </a:p>
        </p:txBody>
      </p:sp>
      <p:pic>
        <p:nvPicPr>
          <p:cNvPr id="67588" name="Picture 4" descr="\\Cledcfps\common\2014 Gr Big Pictures\Other\6-0071.jpg"/>
          <p:cNvPicPr>
            <a:picLocks noChangeAspect="1" noChangeArrowheads="1"/>
          </p:cNvPicPr>
          <p:nvPr/>
        </p:nvPicPr>
        <p:blipFill>
          <a:blip r:embed="rId3" cstate="print"/>
          <a:srcRect t="19164" r="36250"/>
          <a:stretch>
            <a:fillRect/>
          </a:stretch>
        </p:blipFill>
        <p:spPr bwMode="auto">
          <a:xfrm>
            <a:off x="5562600" y="3429000"/>
            <a:ext cx="3429000" cy="289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extBox 1"/>
          <p:cNvSpPr txBox="1">
            <a:spLocks noChangeArrowheads="1"/>
          </p:cNvSpPr>
          <p:nvPr/>
        </p:nvSpPr>
        <p:spPr bwMode="auto">
          <a:xfrm>
            <a:off x="3810000" y="990600"/>
            <a:ext cx="5410200" cy="267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en-US" altLang="en-US" sz="3200" b="1">
              <a:latin typeface="Calibri" pitchFamily="34" charset="0"/>
            </a:endParaRPr>
          </a:p>
          <a:p>
            <a:pPr algn="ctr"/>
            <a:endParaRPr lang="en-US" altLang="en-US" sz="3200" b="1">
              <a:latin typeface="Calibri" pitchFamily="34" charset="0"/>
            </a:endParaRPr>
          </a:p>
          <a:p>
            <a:pPr algn="ctr"/>
            <a:endParaRPr lang="en-US" altLang="en-US" sz="3200" b="1">
              <a:latin typeface="Calibri" pitchFamily="34" charset="0"/>
            </a:endParaRPr>
          </a:p>
          <a:p>
            <a:pPr algn="ctr"/>
            <a:r>
              <a:rPr lang="en-US" altLang="en-US" sz="3200" b="1">
                <a:latin typeface="Calibri" pitchFamily="34" charset="0"/>
              </a:rPr>
              <a:t>After the Show </a:t>
            </a:r>
          </a:p>
          <a:p>
            <a:pPr algn="ctr"/>
            <a:r>
              <a:rPr lang="en-US" altLang="en-US" sz="4000" b="1">
                <a:solidFill>
                  <a:srgbClr val="FF0000"/>
                </a:solidFill>
                <a:latin typeface="Calibri" pitchFamily="34" charset="0"/>
              </a:rPr>
              <a:t>CELEBRATE!</a:t>
            </a:r>
          </a:p>
        </p:txBody>
      </p:sp>
      <p:sp>
        <p:nvSpPr>
          <p:cNvPr id="6861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400" i="1" smtClean="0">
                <a:solidFill>
                  <a:srgbClr val="FF0000"/>
                </a:solidFill>
              </a:rPr>
              <a:t>From our Exhibitors</a:t>
            </a:r>
            <a:r>
              <a:rPr lang="en-US" altLang="en-US" smtClean="0"/>
              <a:t/>
            </a:r>
            <a:br>
              <a:rPr lang="en-US" altLang="en-US" smtClean="0"/>
            </a:br>
            <a:endParaRPr lang="en-US" altLang="en-US" smtClean="0"/>
          </a:p>
        </p:txBody>
      </p:sp>
      <p:sp>
        <p:nvSpPr>
          <p:cNvPr id="68612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657600" cy="4691063"/>
          </a:xfrm>
        </p:spPr>
        <p:txBody>
          <a:bodyPr/>
          <a:lstStyle/>
          <a:p>
            <a:pPr marL="285750" indent="-285750">
              <a:buFont typeface="Wingdings" pitchFamily="2" charset="2"/>
              <a:buChar char="Ø"/>
            </a:pPr>
            <a:r>
              <a:rPr lang="en-US" altLang="en-US" sz="1800" smtClean="0"/>
              <a:t>Sales from show alone grew 50% year over year!</a:t>
            </a:r>
          </a:p>
          <a:p>
            <a:pPr marL="285750" indent="-285750">
              <a:buFont typeface="Wingdings" pitchFamily="2" charset="2"/>
              <a:buChar char="Ø"/>
            </a:pPr>
            <a:endParaRPr lang="en-US" altLang="en-US" sz="1800" smtClean="0"/>
          </a:p>
          <a:p>
            <a:pPr marL="285750" indent="-285750">
              <a:buFont typeface="Wingdings" pitchFamily="2" charset="2"/>
              <a:buChar char="Ø"/>
            </a:pPr>
            <a:r>
              <a:rPr lang="en-US" altLang="en-US" sz="1800" smtClean="0"/>
              <a:t>Show was fabulous!</a:t>
            </a:r>
          </a:p>
          <a:p>
            <a:pPr marL="285750" indent="-285750">
              <a:buFont typeface="Wingdings" pitchFamily="2" charset="2"/>
              <a:buChar char="Ø"/>
            </a:pPr>
            <a:endParaRPr lang="en-US" altLang="en-US" sz="1800" smtClean="0"/>
          </a:p>
          <a:p>
            <a:pPr marL="285750" indent="-285750">
              <a:buFont typeface="Wingdings" pitchFamily="2" charset="2"/>
              <a:buChar char="Ø"/>
            </a:pPr>
            <a:r>
              <a:rPr lang="en-US" altLang="en-US" sz="1800" smtClean="0"/>
              <a:t>Knocked it out of the park! 4 new jobs at $50,000 each!</a:t>
            </a:r>
          </a:p>
          <a:p>
            <a:pPr marL="285750" indent="-285750">
              <a:buFont typeface="Wingdings" pitchFamily="2" charset="2"/>
              <a:buChar char="Ø"/>
            </a:pPr>
            <a:endParaRPr lang="en-US" altLang="en-US" sz="1800" smtClean="0"/>
          </a:p>
          <a:p>
            <a:pPr marL="285750" indent="-285750">
              <a:buFont typeface="Wingdings" pitchFamily="2" charset="2"/>
              <a:buChar char="Ø"/>
            </a:pPr>
            <a:r>
              <a:rPr lang="en-US" altLang="en-US" sz="1800" smtClean="0"/>
              <a:t>87 qualified leads at show!</a:t>
            </a:r>
          </a:p>
          <a:p>
            <a:pPr marL="285750" indent="-285750">
              <a:buFont typeface="Wingdings" pitchFamily="2" charset="2"/>
              <a:buChar char="Ø"/>
            </a:pPr>
            <a:endParaRPr lang="en-US" altLang="en-US" sz="1800" smtClean="0"/>
          </a:p>
          <a:p>
            <a:pPr marL="285750" indent="-285750">
              <a:buFont typeface="Wingdings" pitchFamily="2" charset="2"/>
              <a:buChar char="Ø"/>
            </a:pPr>
            <a:r>
              <a:rPr lang="en-US" altLang="en-US" sz="1800" smtClean="0"/>
              <a:t>62 appointments!</a:t>
            </a:r>
          </a:p>
          <a:p>
            <a:pPr marL="285750" indent="-285750">
              <a:buFont typeface="Wingdings" pitchFamily="2" charset="2"/>
              <a:buChar char="Ø"/>
            </a:pPr>
            <a:endParaRPr lang="en-US" altLang="en-US" sz="1800" smtClean="0"/>
          </a:p>
          <a:p>
            <a:pPr marL="285750" indent="-285750">
              <a:buFont typeface="Wingdings" pitchFamily="2" charset="2"/>
              <a:buChar char="Ø"/>
            </a:pPr>
            <a:r>
              <a:rPr lang="en-US" altLang="en-US" sz="1800" smtClean="0"/>
              <a:t>160 leads, 30 more than last year!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1"/>
          <p:cNvSpPr txBox="1">
            <a:spLocks/>
          </p:cNvSpPr>
          <p:nvPr/>
        </p:nvSpPr>
        <p:spPr>
          <a:xfrm>
            <a:off x="0" y="381000"/>
            <a:ext cx="7086600" cy="685800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en-US" sz="4400" kern="0" dirty="0">
                <a:solidFill>
                  <a:srgbClr val="FF0000"/>
                </a:solidFill>
                <a:latin typeface="Calibri" pitchFamily="34" charset="0"/>
                <a:ea typeface="+mj-ea"/>
                <a:cs typeface="+mj-cs"/>
              </a:rPr>
              <a:t>Innovation Avenue</a:t>
            </a: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228600" y="2286000"/>
            <a:ext cx="5867400" cy="3600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eaLnBrk="0" hangingPunct="0">
              <a:defRPr/>
            </a:pPr>
            <a:r>
              <a:rPr lang="en-US" sz="3600" b="1" dirty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Do you have a brand new product or service to show off this year?  </a:t>
            </a:r>
          </a:p>
          <a:p>
            <a:pPr algn="ctr" eaLnBrk="0" hangingPunct="0">
              <a:defRPr/>
            </a:pPr>
            <a:endParaRPr lang="en-US" sz="1600" b="1" dirty="0">
              <a:latin typeface="Calibri" pitchFamily="34" charset="0"/>
            </a:endParaRPr>
          </a:p>
          <a:p>
            <a:pPr algn="ctr" eaLnBrk="0" hangingPunct="0">
              <a:defRPr/>
            </a:pPr>
            <a:endParaRPr lang="en-US" sz="1600" b="1" dirty="0">
              <a:latin typeface="Calibri" pitchFamily="34" charset="0"/>
            </a:endParaRPr>
          </a:p>
          <a:p>
            <a:pPr algn="ctr" eaLnBrk="0" hangingPunct="0">
              <a:defRPr/>
            </a:pPr>
            <a:r>
              <a:rPr lang="en-US" sz="44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Submit to </a:t>
            </a:r>
          </a:p>
          <a:p>
            <a:pPr algn="ctr" eaLnBrk="0" hangingPunct="0">
              <a:defRPr/>
            </a:pPr>
            <a:r>
              <a:rPr lang="en-US" sz="44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Innovation Avenue!</a:t>
            </a:r>
            <a:endParaRPr lang="en-US" sz="6000" b="1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4800" y="1371600"/>
            <a:ext cx="8610600" cy="86177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50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Berlin Sans FB Demi" pitchFamily="34" charset="0"/>
              </a:rPr>
              <a:t>Go Ahead…..Be a Show Off!</a:t>
            </a:r>
          </a:p>
        </p:txBody>
      </p:sp>
      <p:pic>
        <p:nvPicPr>
          <p:cNvPr id="11" name="Picture 8" descr="INNAV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24600" y="2895600"/>
            <a:ext cx="2209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2" name="Group 9"/>
          <p:cNvGrpSpPr>
            <a:grpSpLocks/>
          </p:cNvGrpSpPr>
          <p:nvPr/>
        </p:nvGrpSpPr>
        <p:grpSpPr bwMode="auto">
          <a:xfrm>
            <a:off x="6477000" y="3505200"/>
            <a:ext cx="1905000" cy="2971800"/>
            <a:chOff x="304800" y="2057400"/>
            <a:chExt cx="1569720" cy="2365177"/>
          </a:xfrm>
        </p:grpSpPr>
        <p:pic>
          <p:nvPicPr>
            <p:cNvPr id="13" name="Picture 12" descr="sashanewblue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04800" y="2057400"/>
              <a:ext cx="1569720" cy="2055632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4" name="TextBox 8"/>
            <p:cNvSpPr txBox="1">
              <a:spLocks noChangeArrowheads="1"/>
            </p:cNvSpPr>
            <p:nvPr/>
          </p:nvSpPr>
          <p:spPr bwMode="auto">
            <a:xfrm>
              <a:off x="304800" y="4114800"/>
              <a:ext cx="152400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400" b="1"/>
                <a:t>Sasha Andreev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1"/>
          <p:cNvSpPr txBox="1">
            <a:spLocks/>
          </p:cNvSpPr>
          <p:nvPr/>
        </p:nvSpPr>
        <p:spPr>
          <a:xfrm>
            <a:off x="0" y="381000"/>
            <a:ext cx="7086600" cy="685800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en-US" sz="4400" kern="0" dirty="0">
                <a:solidFill>
                  <a:srgbClr val="FF0000"/>
                </a:solidFill>
                <a:latin typeface="Calibri" pitchFamily="34" charset="0"/>
                <a:ea typeface="+mj-ea"/>
                <a:cs typeface="+mj-cs"/>
              </a:rPr>
              <a:t>Innovation Avenue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81000" y="1219200"/>
            <a:ext cx="8382000" cy="53553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54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Berlin Sans FB Demi" pitchFamily="34" charset="0"/>
              </a:rPr>
              <a:t>THE PERKS</a:t>
            </a:r>
          </a:p>
          <a:p>
            <a:pPr>
              <a:defRPr/>
            </a:pPr>
            <a:r>
              <a:rPr lang="en-US" b="1" dirty="0">
                <a:latin typeface="Calibri" pitchFamily="34" charset="0"/>
              </a:rPr>
              <a:t> </a:t>
            </a:r>
          </a:p>
          <a:p>
            <a:pPr marL="228600" indent="-228600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US" sz="2800" b="1" dirty="0">
                <a:latin typeface="Calibri" pitchFamily="34" charset="0"/>
              </a:rPr>
              <a:t>Displayed on the main aisle of the show</a:t>
            </a:r>
          </a:p>
          <a:p>
            <a:pPr marL="228600" indent="-228600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US" sz="2800" b="1" dirty="0">
                <a:latin typeface="Calibri" pitchFamily="34" charset="0"/>
              </a:rPr>
              <a:t>Demonstrated in live presentations on lifestyle stage</a:t>
            </a:r>
          </a:p>
          <a:p>
            <a:pPr marL="228600" indent="-228600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US" sz="2800" b="1" dirty="0">
                <a:latin typeface="Calibri" pitchFamily="34" charset="0"/>
              </a:rPr>
              <a:t>Promoted in print advertising</a:t>
            </a:r>
          </a:p>
          <a:p>
            <a:pPr marL="228600" indent="-228600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US" sz="2800" b="1" dirty="0">
                <a:latin typeface="Calibri" pitchFamily="34" charset="0"/>
              </a:rPr>
              <a:t>Highlighted on show website</a:t>
            </a:r>
          </a:p>
          <a:p>
            <a:pPr marL="228600" indent="-228600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US" sz="2800" b="1" dirty="0">
                <a:latin typeface="Calibri" pitchFamily="34" charset="0"/>
              </a:rPr>
              <a:t>Covered by print and TV media</a:t>
            </a:r>
          </a:p>
          <a:p>
            <a:pPr algn="r">
              <a:defRPr/>
            </a:pPr>
            <a:endParaRPr lang="en-US" sz="1600" b="1" dirty="0">
              <a:latin typeface="Calibri" pitchFamily="34" charset="0"/>
            </a:endParaRPr>
          </a:p>
          <a:p>
            <a:pPr algn="r">
              <a:defRPr/>
            </a:pPr>
            <a:r>
              <a:rPr lang="en-US" sz="4400" b="1" dirty="0">
                <a:latin typeface="Calibri" pitchFamily="34" charset="0"/>
              </a:rPr>
              <a:t>.....</a:t>
            </a:r>
            <a:r>
              <a:rPr lang="en-US" sz="4400" b="1" dirty="0">
                <a:ln>
                  <a:solidFill>
                    <a:schemeClr val="tx1"/>
                  </a:solidFill>
                </a:ln>
                <a:solidFill>
                  <a:srgbClr val="BB1515"/>
                </a:solidFill>
                <a:latin typeface="Calibri" pitchFamily="34" charset="0"/>
              </a:rPr>
              <a:t>ALL FOR FREE!</a:t>
            </a:r>
            <a:endParaRPr lang="en-US" b="1" dirty="0">
              <a:solidFill>
                <a:srgbClr val="BB1515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36" dur="100" fill="hold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37" dur="100" fill="hold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8" dur="100" fill="hold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100" fill="hold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1"/>
          <p:cNvSpPr txBox="1">
            <a:spLocks/>
          </p:cNvSpPr>
          <p:nvPr/>
        </p:nvSpPr>
        <p:spPr>
          <a:xfrm>
            <a:off x="0" y="457200"/>
            <a:ext cx="7086600" cy="685800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en-US" sz="4400" kern="0" dirty="0">
                <a:solidFill>
                  <a:srgbClr val="FF0000"/>
                </a:solidFill>
                <a:latin typeface="Calibri" pitchFamily="34" charset="0"/>
                <a:ea typeface="+mj-ea"/>
                <a:cs typeface="+mj-cs"/>
              </a:rPr>
              <a:t>Innovation Avenue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8600" y="1066800"/>
            <a:ext cx="8610600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Calibri" pitchFamily="34" charset="0"/>
              </a:rPr>
              <a:t>Deadline is </a:t>
            </a:r>
            <a:r>
              <a:rPr lang="en-US" sz="48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Calibri" pitchFamily="34" charset="0"/>
              </a:rPr>
              <a:t>JANUARY 15!</a:t>
            </a:r>
            <a:endParaRPr lang="en-US" sz="4800" b="1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28600" y="2209800"/>
            <a:ext cx="4648200" cy="421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b="1" dirty="0">
                <a:latin typeface="Calibri" pitchFamily="34" charset="0"/>
              </a:rPr>
              <a:t>Submissions will be reviewed and selected by Sasha Andreev and Show Management</a:t>
            </a:r>
          </a:p>
          <a:p>
            <a:r>
              <a:rPr lang="en-US" sz="2800" b="1" dirty="0">
                <a:latin typeface="Calibri" pitchFamily="34" charset="0"/>
              </a:rPr>
              <a:t> </a:t>
            </a:r>
          </a:p>
          <a:p>
            <a:endParaRPr lang="en-US" sz="2800" b="1" dirty="0">
              <a:latin typeface="Calibri" pitchFamily="34" charset="0"/>
            </a:endParaRPr>
          </a:p>
          <a:p>
            <a:r>
              <a:rPr lang="en-US" sz="2800" b="1" dirty="0">
                <a:latin typeface="Calibri" pitchFamily="34" charset="0"/>
              </a:rPr>
              <a:t>Questions? Email  </a:t>
            </a:r>
            <a:r>
              <a:rPr lang="en-US" sz="2800" b="1" dirty="0" smtClean="0">
                <a:latin typeface="Calibri" pitchFamily="34" charset="0"/>
              </a:rPr>
              <a:t>Martin </a:t>
            </a:r>
            <a:r>
              <a:rPr lang="en-US" sz="2800" b="1" dirty="0">
                <a:latin typeface="Calibri" pitchFamily="34" charset="0"/>
              </a:rPr>
              <a:t>or Sasha at </a:t>
            </a:r>
            <a:r>
              <a:rPr lang="en-US" sz="2400" b="1" u="sng" dirty="0">
                <a:latin typeface="Calibri" pitchFamily="34" charset="0"/>
                <a:hlinkClick r:id="rId4"/>
              </a:rPr>
              <a:t>HGSasha@gmail.com</a:t>
            </a:r>
            <a:endParaRPr lang="en-US" sz="2800" b="1" dirty="0">
              <a:latin typeface="Calibri" pitchFamily="34" charset="0"/>
            </a:endParaRPr>
          </a:p>
          <a:p>
            <a:endParaRPr lang="en-US" sz="2800" b="1" dirty="0">
              <a:latin typeface="Calibri" pitchFamily="34" charset="0"/>
            </a:endParaRPr>
          </a:p>
        </p:txBody>
      </p:sp>
      <p:graphicFrame>
        <p:nvGraphicFramePr>
          <p:cNvPr id="169986" name="Object 2"/>
          <p:cNvGraphicFramePr>
            <a:graphicFrameLocks noChangeAspect="1"/>
          </p:cNvGraphicFramePr>
          <p:nvPr/>
        </p:nvGraphicFramePr>
        <p:xfrm>
          <a:off x="4800600" y="1828800"/>
          <a:ext cx="3767138" cy="4911725"/>
        </p:xfrm>
        <a:graphic>
          <a:graphicData uri="http://schemas.openxmlformats.org/presentationml/2006/ole">
            <p:oleObj spid="_x0000_s169986" name="Document" r:id="rId5" imgW="6978608" imgH="9101230" progId="Word.Document.12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" dur="1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7" dur="1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3124200" y="4267200"/>
            <a:ext cx="1219200" cy="177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7171" name="Text Box 4"/>
          <p:cNvSpPr txBox="1">
            <a:spLocks noChangeArrowheads="1"/>
          </p:cNvSpPr>
          <p:nvPr/>
        </p:nvSpPr>
        <p:spPr bwMode="auto">
          <a:xfrm>
            <a:off x="0" y="1309688"/>
            <a:ext cx="9144000" cy="3478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en-US" sz="4400" b="1">
                <a:latin typeface="Calibri" pitchFamily="34" charset="0"/>
                <a:ea typeface="ＭＳ Ｐゴシック" pitchFamily="34" charset="-128"/>
              </a:rPr>
              <a:t>We Guarantee Customer Satisfaction!</a:t>
            </a:r>
          </a:p>
          <a:p>
            <a:pPr algn="ctr"/>
            <a:endParaRPr lang="en-US" altLang="en-US" sz="4400" b="1">
              <a:ea typeface="ＭＳ Ｐゴシック" pitchFamily="34" charset="-128"/>
            </a:endParaRPr>
          </a:p>
          <a:p>
            <a:pPr marL="688975" lvl="1" indent="-231775" algn="ctr">
              <a:buFontTx/>
              <a:buChar char="•"/>
            </a:pPr>
            <a:endParaRPr lang="en-US" altLang="en-US" sz="4400">
              <a:ea typeface="ＭＳ Ｐゴシック" pitchFamily="34" charset="-128"/>
            </a:endParaRPr>
          </a:p>
          <a:p>
            <a:pPr marL="688975" lvl="1" indent="-231775" algn="ctr"/>
            <a:endParaRPr lang="en-US" altLang="en-US" sz="4400" b="1" i="1">
              <a:ea typeface="ＭＳ Ｐゴシック" pitchFamily="34" charset="-128"/>
            </a:endParaRPr>
          </a:p>
          <a:p>
            <a:pPr marL="1139825" lvl="2" indent="-225425" algn="ctr">
              <a:buFontTx/>
              <a:buChar char="•"/>
            </a:pPr>
            <a:endParaRPr lang="en-US" altLang="en-US" sz="4400">
              <a:ea typeface="ＭＳ Ｐゴシック" pitchFamily="34" charset="-128"/>
            </a:endParaRPr>
          </a:p>
        </p:txBody>
      </p:sp>
      <p:sp>
        <p:nvSpPr>
          <p:cNvPr id="7172" name="Text Box 3"/>
          <p:cNvSpPr txBox="1">
            <a:spLocks noChangeArrowheads="1"/>
          </p:cNvSpPr>
          <p:nvPr/>
        </p:nvSpPr>
        <p:spPr bwMode="auto">
          <a:xfrm>
            <a:off x="381000" y="4191000"/>
            <a:ext cx="83058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4"/>
            <a:endParaRPr lang="en-US" altLang="en-US" sz="2400">
              <a:solidFill>
                <a:srgbClr val="FF0000"/>
              </a:solidFill>
              <a:latin typeface="Calibri" pitchFamily="34" charset="0"/>
              <a:ea typeface="ＭＳ Ｐゴシック" pitchFamily="34" charset="-128"/>
            </a:endParaRPr>
          </a:p>
          <a:p>
            <a:pPr marL="800100" lvl="1" indent="-342900">
              <a:buFont typeface="Wingdings" pitchFamily="2" charset="2"/>
              <a:buChar char="Ø"/>
            </a:pPr>
            <a:r>
              <a:rPr lang="en-US" altLang="en-US" sz="2400">
                <a:latin typeface="Calibri" pitchFamily="34" charset="0"/>
                <a:ea typeface="ＭＳ Ｐゴシック" pitchFamily="34" charset="-128"/>
              </a:rPr>
              <a:t>Promoted/communicated via multiple methods:</a:t>
            </a:r>
          </a:p>
          <a:p>
            <a:pPr marL="1257300" lvl="2" indent="-342900">
              <a:buFont typeface="Wingdings" pitchFamily="2" charset="2"/>
              <a:buChar char="Ø"/>
            </a:pPr>
            <a:r>
              <a:rPr lang="en-US" altLang="en-US" sz="2400">
                <a:latin typeface="Calibri" pitchFamily="34" charset="0"/>
                <a:ea typeface="ＭＳ Ｐゴシック" pitchFamily="34" charset="-128"/>
              </a:rPr>
              <a:t>Print Ads, Email, Online, PR</a:t>
            </a:r>
          </a:p>
          <a:p>
            <a:pPr marL="1257300" lvl="2" indent="-342900">
              <a:buFont typeface="Wingdings" pitchFamily="2" charset="2"/>
              <a:buChar char="Ø"/>
            </a:pPr>
            <a:endParaRPr lang="en-US" altLang="en-US" sz="2400">
              <a:ea typeface="ＭＳ Ｐゴシック" pitchFamily="34" charset="-128"/>
            </a:endParaRPr>
          </a:p>
        </p:txBody>
      </p:sp>
      <p:pic>
        <p:nvPicPr>
          <p:cNvPr id="7173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95600" y="2286000"/>
            <a:ext cx="3505200" cy="160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6482" t="10612" r="56481" b="6207"/>
          <a:stretch>
            <a:fillRect/>
          </a:stretch>
        </p:blipFill>
        <p:spPr bwMode="auto">
          <a:xfrm>
            <a:off x="457200" y="914400"/>
            <a:ext cx="8305800" cy="5246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ext Box 3"/>
          <p:cNvSpPr txBox="1">
            <a:spLocks noChangeArrowheads="1"/>
          </p:cNvSpPr>
          <p:nvPr/>
        </p:nvSpPr>
        <p:spPr bwMode="auto">
          <a:xfrm>
            <a:off x="0" y="3505200"/>
            <a:ext cx="9144000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en-US" sz="6000" b="1">
                <a:latin typeface="Calibri" pitchFamily="34" charset="0"/>
                <a:ea typeface="ＭＳ Ｐゴシック" pitchFamily="34" charset="-128"/>
              </a:rPr>
              <a:t>Thank you for coming, see you in February!</a:t>
            </a:r>
            <a:endParaRPr lang="en-US" altLang="en-US" sz="6000">
              <a:ea typeface="ＭＳ Ｐゴシック" pitchFamily="34" charset="-128"/>
            </a:endParaRPr>
          </a:p>
        </p:txBody>
      </p:sp>
      <p:pic>
        <p:nvPicPr>
          <p:cNvPr id="73733" name="Picture 5" descr="http://www.homeandgardenshow.com/Uploads/Public/Images/MHGS_150NEW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685800"/>
            <a:ext cx="2286000" cy="26974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0" y="1149350"/>
            <a:ext cx="7620000" cy="594008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688975" indent="-231775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39825" indent="-225425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342900" indent="-342900" eaLnBrk="1" hangingPunct="1">
              <a:buFont typeface="Wingdings" charset="2"/>
              <a:buChar char="Ø"/>
              <a:defRPr/>
            </a:pPr>
            <a:endParaRPr lang="en-US" sz="2000" dirty="0"/>
          </a:p>
          <a:p>
            <a:pPr lvl="1" eaLnBrk="1" hangingPunct="1">
              <a:buFont typeface="Wingdings" charset="2"/>
              <a:buChar char="Ø"/>
              <a:defRPr/>
            </a:pPr>
            <a:endParaRPr lang="en-US" sz="2000" dirty="0"/>
          </a:p>
          <a:p>
            <a:pPr marL="742950" lvl="1" indent="-285750" eaLnBrk="1" hangingPunct="1">
              <a:buFont typeface="Wingdings" charset="2"/>
              <a:buChar char="Ø"/>
              <a:defRPr/>
            </a:pPr>
            <a:r>
              <a:rPr lang="en-US" sz="2000" dirty="0" smtClean="0">
                <a:latin typeface="Calibri" charset="0"/>
              </a:rPr>
              <a:t>Feature Gardens Presented by Star Tribune </a:t>
            </a:r>
          </a:p>
          <a:p>
            <a:pPr marL="1193800" lvl="2" indent="-285750" eaLnBrk="1" hangingPunct="1">
              <a:buFont typeface="Wingdings" charset="2"/>
              <a:buChar char="Ø"/>
              <a:defRPr/>
            </a:pPr>
            <a:r>
              <a:rPr lang="en-US" sz="2000" dirty="0" smtClean="0">
                <a:latin typeface="Calibri" charset="0"/>
              </a:rPr>
              <a:t>– </a:t>
            </a:r>
            <a:r>
              <a:rPr lang="en-US" sz="2000" dirty="0">
                <a:latin typeface="Calibri" charset="0"/>
              </a:rPr>
              <a:t>Gardens </a:t>
            </a:r>
            <a:r>
              <a:rPr lang="en-US" sz="2000" dirty="0" smtClean="0">
                <a:latin typeface="Calibri" charset="0"/>
              </a:rPr>
              <a:t>theme:  Twin Cities best backyards!</a:t>
            </a:r>
            <a:endParaRPr lang="en-US" sz="2000" dirty="0">
              <a:latin typeface="Calibri" charset="0"/>
            </a:endParaRPr>
          </a:p>
          <a:p>
            <a:pPr marL="742950" lvl="1" indent="-285750" eaLnBrk="1" hangingPunct="1">
              <a:buFont typeface="Wingdings" charset="2"/>
              <a:buChar char="Ø"/>
              <a:defRPr/>
            </a:pPr>
            <a:r>
              <a:rPr lang="en-US" sz="2000" dirty="0" smtClean="0">
                <a:latin typeface="Calibri" charset="0"/>
              </a:rPr>
              <a:t>Idea </a:t>
            </a:r>
            <a:r>
              <a:rPr lang="en-US" sz="2000" dirty="0">
                <a:latin typeface="Calibri" charset="0"/>
              </a:rPr>
              <a:t>Home – </a:t>
            </a:r>
            <a:r>
              <a:rPr lang="en-US" sz="2000" dirty="0" err="1" smtClean="0">
                <a:latin typeface="Calibri" charset="0"/>
              </a:rPr>
              <a:t>Viebrock</a:t>
            </a:r>
            <a:r>
              <a:rPr lang="en-US" sz="2000" dirty="0" smtClean="0">
                <a:latin typeface="Calibri" charset="0"/>
              </a:rPr>
              <a:t> Construction</a:t>
            </a:r>
            <a:endParaRPr lang="en-US" sz="2000" dirty="0">
              <a:latin typeface="Calibri" charset="0"/>
            </a:endParaRPr>
          </a:p>
          <a:p>
            <a:pPr marL="742950" lvl="1" indent="-285750" eaLnBrk="1" hangingPunct="1">
              <a:buFont typeface="Wingdings" charset="2"/>
              <a:buChar char="Ø"/>
              <a:defRPr/>
            </a:pPr>
            <a:r>
              <a:rPr lang="en-US" sz="2000" dirty="0" smtClean="0">
                <a:latin typeface="Calibri" charset="0"/>
              </a:rPr>
              <a:t>Celebrity Appearances</a:t>
            </a:r>
          </a:p>
          <a:p>
            <a:pPr marL="1193800" lvl="2" indent="-285750" eaLnBrk="1" hangingPunct="1">
              <a:buFont typeface="Wingdings" charset="2"/>
              <a:buChar char="Ø"/>
              <a:defRPr/>
            </a:pPr>
            <a:r>
              <a:rPr lang="en-US" sz="2000" dirty="0" smtClean="0">
                <a:latin typeface="Calibri" charset="0"/>
              </a:rPr>
              <a:t>Ty Pennington</a:t>
            </a:r>
          </a:p>
          <a:p>
            <a:pPr marL="1193800" lvl="2" indent="-285750" eaLnBrk="1" hangingPunct="1">
              <a:buFont typeface="Wingdings" charset="2"/>
              <a:buChar char="Ø"/>
              <a:defRPr/>
            </a:pPr>
            <a:r>
              <a:rPr lang="en-US" sz="2000" dirty="0" err="1" smtClean="0">
                <a:latin typeface="Calibri" charset="0"/>
              </a:rPr>
              <a:t>Beekman</a:t>
            </a:r>
            <a:r>
              <a:rPr lang="en-US" sz="2000" dirty="0" smtClean="0">
                <a:latin typeface="Calibri" charset="0"/>
              </a:rPr>
              <a:t> Boys</a:t>
            </a:r>
            <a:endParaRPr lang="en-US" sz="2000" dirty="0">
              <a:latin typeface="Calibri" charset="0"/>
            </a:endParaRPr>
          </a:p>
          <a:p>
            <a:pPr marL="742950" lvl="1" indent="-285750" eaLnBrk="1" hangingPunct="1">
              <a:buFont typeface="Wingdings" charset="2"/>
              <a:buChar char="Ø"/>
              <a:defRPr/>
            </a:pPr>
            <a:r>
              <a:rPr lang="en-US" sz="2000" dirty="0" smtClean="0">
                <a:latin typeface="Calibri" charset="0"/>
              </a:rPr>
              <a:t>Lifestyle Stage </a:t>
            </a:r>
            <a:r>
              <a:rPr lang="en-US" sz="2000" dirty="0">
                <a:latin typeface="Calibri" charset="0"/>
              </a:rPr>
              <a:t>&amp; Cooking </a:t>
            </a:r>
            <a:r>
              <a:rPr lang="en-US" sz="2000" dirty="0" smtClean="0">
                <a:latin typeface="Calibri" charset="0"/>
              </a:rPr>
              <a:t>Stage</a:t>
            </a:r>
          </a:p>
          <a:p>
            <a:pPr marL="742950" lvl="1" indent="-285750" eaLnBrk="1" hangingPunct="1">
              <a:buFont typeface="Wingdings" charset="2"/>
              <a:buChar char="Ø"/>
              <a:defRPr/>
            </a:pPr>
            <a:r>
              <a:rPr lang="en-US" sz="2000" dirty="0" smtClean="0">
                <a:latin typeface="Calibri" charset="0"/>
              </a:rPr>
              <a:t>Innovation Avenue</a:t>
            </a:r>
          </a:p>
          <a:p>
            <a:pPr marL="1193800" lvl="2" indent="-285750" eaLnBrk="1" hangingPunct="1">
              <a:buFont typeface="Wingdings" charset="2"/>
              <a:buChar char="Ø"/>
              <a:defRPr/>
            </a:pPr>
            <a:r>
              <a:rPr lang="en-US" sz="2000" dirty="0" smtClean="0">
                <a:latin typeface="Calibri" charset="0"/>
              </a:rPr>
              <a:t>New Products!!!</a:t>
            </a:r>
          </a:p>
          <a:p>
            <a:pPr marL="742950" lvl="1" indent="-285750" eaLnBrk="1" hangingPunct="1">
              <a:buFont typeface="Wingdings" charset="2"/>
              <a:buChar char="Ø"/>
              <a:defRPr/>
            </a:pPr>
            <a:r>
              <a:rPr lang="en-US" sz="2000" dirty="0" smtClean="0">
                <a:latin typeface="Calibri" charset="0"/>
              </a:rPr>
              <a:t>Spring Boutique</a:t>
            </a:r>
          </a:p>
          <a:p>
            <a:pPr marL="742950" lvl="1" indent="-285750" eaLnBrk="1" hangingPunct="1">
              <a:buFont typeface="Wingdings" charset="2"/>
              <a:buChar char="Ø"/>
              <a:defRPr/>
            </a:pPr>
            <a:r>
              <a:rPr lang="en-US" sz="2000" dirty="0" smtClean="0">
                <a:latin typeface="Calibri" charset="0"/>
              </a:rPr>
              <a:t>Garden Theatre – Presented by </a:t>
            </a:r>
          </a:p>
          <a:p>
            <a:pPr marL="1193800" lvl="2" indent="-285750" eaLnBrk="1" hangingPunct="1">
              <a:buFont typeface="Wingdings" charset="2"/>
              <a:buChar char="Ø"/>
              <a:defRPr/>
            </a:pPr>
            <a:r>
              <a:rPr lang="en-US" sz="2000" dirty="0" smtClean="0">
                <a:latin typeface="Calibri" charset="0"/>
              </a:rPr>
              <a:t>Minnesota State Horticultural Society</a:t>
            </a:r>
          </a:p>
          <a:p>
            <a:pPr marL="742950" lvl="1" indent="-285750" eaLnBrk="1" hangingPunct="1">
              <a:buFont typeface="Wingdings" charset="2"/>
              <a:buChar char="Ø"/>
              <a:defRPr/>
            </a:pPr>
            <a:endParaRPr lang="en-US" sz="2000" dirty="0">
              <a:latin typeface="Calibri" charset="0"/>
            </a:endParaRPr>
          </a:p>
          <a:p>
            <a:pPr marL="742950" lvl="1" indent="-285750" eaLnBrk="1" hangingPunct="1">
              <a:buFont typeface="Wingdings" charset="2"/>
              <a:buChar char="Ø"/>
              <a:defRPr/>
            </a:pPr>
            <a:endParaRPr lang="en-US" sz="2000" dirty="0">
              <a:latin typeface="Calibri" charset="0"/>
            </a:endParaRPr>
          </a:p>
          <a:p>
            <a:pPr marL="742950" lvl="1" indent="-285750" eaLnBrk="1" hangingPunct="1">
              <a:buFont typeface="Wingdings" charset="2"/>
              <a:buChar char="Ø"/>
              <a:defRPr/>
            </a:pPr>
            <a:endParaRPr lang="en-US" sz="2000" dirty="0"/>
          </a:p>
          <a:p>
            <a:pPr marL="742950" lvl="1" indent="-285750" eaLnBrk="1" hangingPunct="1">
              <a:buFont typeface="Wingdings" charset="2"/>
              <a:buChar char="Ø"/>
              <a:defRPr/>
            </a:pPr>
            <a:endParaRPr lang="en-US" sz="2000" dirty="0"/>
          </a:p>
          <a:p>
            <a:pPr marL="1257300" lvl="2" indent="-342900" eaLnBrk="1" hangingPunct="1">
              <a:buFont typeface="Wingdings" charset="2"/>
              <a:buChar char="Ø"/>
              <a:defRPr/>
            </a:pPr>
            <a:endParaRPr lang="en-US" sz="2000" dirty="0"/>
          </a:p>
        </p:txBody>
      </p:sp>
      <p:sp>
        <p:nvSpPr>
          <p:cNvPr id="8195" name="Rectangle 4"/>
          <p:cNvSpPr>
            <a:spLocks noChangeArrowheads="1"/>
          </p:cNvSpPr>
          <p:nvPr/>
        </p:nvSpPr>
        <p:spPr bwMode="auto">
          <a:xfrm>
            <a:off x="457200" y="754063"/>
            <a:ext cx="5686425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sz="4400" b="1" dirty="0">
                <a:solidFill>
                  <a:srgbClr val="FF0000"/>
                </a:solidFill>
                <a:latin typeface="Calibri" pitchFamily="34" charset="0"/>
              </a:rPr>
              <a:t>2015 Show Updates</a:t>
            </a:r>
            <a:r>
              <a:rPr lang="en-US" altLang="en-US" sz="4400" b="1" dirty="0">
                <a:solidFill>
                  <a:schemeClr val="bg1"/>
                </a:solidFill>
              </a:rPr>
              <a:t>	</a:t>
            </a:r>
          </a:p>
        </p:txBody>
      </p:sp>
      <p:pic>
        <p:nvPicPr>
          <p:cNvPr id="8201" name="Picture 9" descr="http://www.homeandgardenshow.com/Uploads/Public/Images/MHGS/2015/Celebrity/Ty3_200.jpg"/>
          <p:cNvPicPr>
            <a:picLocks noChangeAspect="1" noChangeArrowheads="1"/>
          </p:cNvPicPr>
          <p:nvPr/>
        </p:nvPicPr>
        <p:blipFill>
          <a:blip r:embed="rId3" cstate="print"/>
          <a:srcRect t="4939"/>
          <a:stretch>
            <a:fillRect/>
          </a:stretch>
        </p:blipFill>
        <p:spPr bwMode="auto">
          <a:xfrm>
            <a:off x="6705600" y="914400"/>
            <a:ext cx="2057400" cy="2933700"/>
          </a:xfrm>
          <a:prstGeom prst="rect">
            <a:avLst/>
          </a:prstGeom>
          <a:noFill/>
        </p:spPr>
      </p:pic>
      <p:pic>
        <p:nvPicPr>
          <p:cNvPr id="8203" name="Picture 11" descr="http://www.homeandgardenshow.com/Uploads/Public/Images/MHGS/2015/Celebrity/BeekmanBoysPreferred_2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05600" y="3810000"/>
            <a:ext cx="2057400" cy="274662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4"/>
          <p:cNvSpPr txBox="1">
            <a:spLocks noChangeArrowheads="1"/>
          </p:cNvSpPr>
          <p:nvPr/>
        </p:nvSpPr>
        <p:spPr bwMode="auto">
          <a:xfrm>
            <a:off x="0" y="4724400"/>
            <a:ext cx="9144000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en-US" sz="4400" b="1">
                <a:latin typeface="Calibri" pitchFamily="34" charset="0"/>
              </a:rPr>
              <a:t>Maximizing Your Show Experience</a:t>
            </a:r>
            <a:br>
              <a:rPr lang="en-US" altLang="en-US" sz="4400" b="1">
                <a:latin typeface="Calibri" pitchFamily="34" charset="0"/>
              </a:rPr>
            </a:br>
            <a:r>
              <a:rPr lang="en-US" altLang="en-US" sz="4400" b="1">
                <a:latin typeface="Calibri" pitchFamily="34" charset="0"/>
              </a:rPr>
              <a:t>Through Marketing</a:t>
            </a:r>
          </a:p>
        </p:txBody>
      </p:sp>
      <p:sp>
        <p:nvSpPr>
          <p:cNvPr id="9219" name="Rectangle 6"/>
          <p:cNvSpPr>
            <a:spLocks noChangeArrowheads="1"/>
          </p:cNvSpPr>
          <p:nvPr/>
        </p:nvSpPr>
        <p:spPr bwMode="auto">
          <a:xfrm>
            <a:off x="0" y="5486400"/>
            <a:ext cx="9144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80000"/>
              </a:lnSpc>
              <a:spcBef>
                <a:spcPct val="20000"/>
              </a:spcBef>
            </a:pPr>
            <a:endParaRPr lang="en-US" altLang="en-US" sz="1600" i="1"/>
          </a:p>
        </p:txBody>
      </p:sp>
      <p:pic>
        <p:nvPicPr>
          <p:cNvPr id="9222" name="Picture 6" descr="http://www.homeandgardenshow.com/Uploads/Public/Images/MHGS_150NEW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24200" y="838200"/>
            <a:ext cx="2743200" cy="32369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10960</TotalTime>
  <Words>1856</Words>
  <Application>Microsoft Office PowerPoint</Application>
  <PresentationFormat>On-screen Show (4:3)</PresentationFormat>
  <Paragraphs>566</Paragraphs>
  <Slides>71</Slides>
  <Notes>71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71</vt:i4>
      </vt:variant>
    </vt:vector>
  </HeadingPairs>
  <TitlesOfParts>
    <vt:vector size="74" baseType="lpstr">
      <vt:lpstr>Office Theme</vt:lpstr>
      <vt:lpstr>Acrobat Document</vt:lpstr>
      <vt:lpstr>Document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Holiday Gift Guides on Facebook</vt:lpstr>
      <vt:lpstr>Exhibitor Spotlight  An example of a cross-promoted Exhibitor Spotlight  on Facebook.  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    </vt:lpstr>
      <vt:lpstr>Slide 33</vt:lpstr>
      <vt:lpstr>Slide 34</vt:lpstr>
      <vt:lpstr> Among exhibitors, the value of face-to-face interactions is also increasing. Most exhibitors place the highest value on in-person sales calls, exhibitions and conventions. Looking ahead to the next two years, exhibitors anticipate increased value on these face-to-face settings.  The Center for Exhibition Research  August 23, 2012 </vt:lpstr>
      <vt:lpstr> </vt:lpstr>
      <vt:lpstr>Attendee Cross-Over</vt:lpstr>
      <vt:lpstr>Effective Pre-Show Planning</vt:lpstr>
      <vt:lpstr>Show Goals</vt:lpstr>
      <vt:lpstr>Decide How Much Space</vt:lpstr>
      <vt:lpstr>Must Do’s</vt:lpstr>
      <vt:lpstr>Selling Techniques </vt:lpstr>
      <vt:lpstr>EXHIBIT SPACE DON’TS</vt:lpstr>
      <vt:lpstr>Show is open, where are you?</vt:lpstr>
      <vt:lpstr>Sleeping in Booth</vt:lpstr>
      <vt:lpstr>Eating in Booth</vt:lpstr>
      <vt:lpstr> </vt:lpstr>
      <vt:lpstr>NO Signage or pricing, too much product 10x20 should be in at least 10x30</vt:lpstr>
      <vt:lpstr> </vt:lpstr>
      <vt:lpstr>  Needs Improvement </vt:lpstr>
      <vt:lpstr>DON’T</vt:lpstr>
      <vt:lpstr> </vt:lpstr>
      <vt:lpstr>Slide 53</vt:lpstr>
      <vt:lpstr>Slide 54</vt:lpstr>
      <vt:lpstr> </vt:lpstr>
      <vt:lpstr>A sign is your introduction and handshake with those passing by, identifying your business to existing and potential customers.                              U.S. SMALL BUSINESS ASSOCIATION </vt:lpstr>
      <vt:lpstr>Be Creative Communicate What Your Company Does</vt:lpstr>
      <vt:lpstr> </vt:lpstr>
      <vt:lpstr> </vt:lpstr>
      <vt:lpstr> </vt:lpstr>
      <vt:lpstr>  10x30 booth</vt:lpstr>
      <vt:lpstr> </vt:lpstr>
      <vt:lpstr>Selling Do’s</vt:lpstr>
      <vt:lpstr>Exhibitor Booth Awards</vt:lpstr>
      <vt:lpstr>Slide 65</vt:lpstr>
      <vt:lpstr>From our Exhibitors </vt:lpstr>
      <vt:lpstr>Slide 67</vt:lpstr>
      <vt:lpstr>Slide 68</vt:lpstr>
      <vt:lpstr>Slide 69</vt:lpstr>
      <vt:lpstr>Slide 70</vt:lpstr>
      <vt:lpstr>Slide 71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Effective Pre-Show Planning</dc:title>
  <dc:creator>Sue Huff</dc:creator>
  <cp:lastModifiedBy>Martin Egli</cp:lastModifiedBy>
  <cp:revision>916</cp:revision>
  <cp:lastPrinted>2014-09-23T19:51:43Z</cp:lastPrinted>
  <dcterms:created xsi:type="dcterms:W3CDTF">2013-06-24T13:53:08Z</dcterms:created>
  <dcterms:modified xsi:type="dcterms:W3CDTF">2014-11-12T21:42:53Z</dcterms:modified>
</cp:coreProperties>
</file>